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
  </p:notesMasterIdLst>
  <p:sldIdLst>
    <p:sldId id="273" r:id="rId2"/>
    <p:sldId id="274" r:id="rId3"/>
    <p:sldId id="275" r:id="rId4"/>
  </p:sldIdLst>
  <p:sldSz cx="21383625" cy="30275213"/>
  <p:notesSz cx="6807200" cy="9939338"/>
  <p:defaultTextStyle>
    <a:defPPr>
      <a:defRPr lang="zh-TW"/>
    </a:defPPr>
    <a:lvl1pPr marL="0" algn="l" defTabSz="2667629" rtl="0" eaLnBrk="1" latinLnBrk="0" hangingPunct="1">
      <a:defRPr sz="5251" kern="1200">
        <a:solidFill>
          <a:schemeClr val="tx1"/>
        </a:solidFill>
        <a:latin typeface="+mn-lt"/>
        <a:ea typeface="+mn-ea"/>
        <a:cs typeface="+mn-cs"/>
      </a:defRPr>
    </a:lvl1pPr>
    <a:lvl2pPr marL="1333814" algn="l" defTabSz="2667629" rtl="0" eaLnBrk="1" latinLnBrk="0" hangingPunct="1">
      <a:defRPr sz="5251" kern="1200">
        <a:solidFill>
          <a:schemeClr val="tx1"/>
        </a:solidFill>
        <a:latin typeface="+mn-lt"/>
        <a:ea typeface="+mn-ea"/>
        <a:cs typeface="+mn-cs"/>
      </a:defRPr>
    </a:lvl2pPr>
    <a:lvl3pPr marL="2667629" algn="l" defTabSz="2667629" rtl="0" eaLnBrk="1" latinLnBrk="0" hangingPunct="1">
      <a:defRPr sz="5251" kern="1200">
        <a:solidFill>
          <a:schemeClr val="tx1"/>
        </a:solidFill>
        <a:latin typeface="+mn-lt"/>
        <a:ea typeface="+mn-ea"/>
        <a:cs typeface="+mn-cs"/>
      </a:defRPr>
    </a:lvl3pPr>
    <a:lvl4pPr marL="4001443" algn="l" defTabSz="2667629" rtl="0" eaLnBrk="1" latinLnBrk="0" hangingPunct="1">
      <a:defRPr sz="5251" kern="1200">
        <a:solidFill>
          <a:schemeClr val="tx1"/>
        </a:solidFill>
        <a:latin typeface="+mn-lt"/>
        <a:ea typeface="+mn-ea"/>
        <a:cs typeface="+mn-cs"/>
      </a:defRPr>
    </a:lvl4pPr>
    <a:lvl5pPr marL="5335257" algn="l" defTabSz="2667629" rtl="0" eaLnBrk="1" latinLnBrk="0" hangingPunct="1">
      <a:defRPr sz="5251" kern="1200">
        <a:solidFill>
          <a:schemeClr val="tx1"/>
        </a:solidFill>
        <a:latin typeface="+mn-lt"/>
        <a:ea typeface="+mn-ea"/>
        <a:cs typeface="+mn-cs"/>
      </a:defRPr>
    </a:lvl5pPr>
    <a:lvl6pPr marL="6669072" algn="l" defTabSz="2667629" rtl="0" eaLnBrk="1" latinLnBrk="0" hangingPunct="1">
      <a:defRPr sz="5251" kern="1200">
        <a:solidFill>
          <a:schemeClr val="tx1"/>
        </a:solidFill>
        <a:latin typeface="+mn-lt"/>
        <a:ea typeface="+mn-ea"/>
        <a:cs typeface="+mn-cs"/>
      </a:defRPr>
    </a:lvl6pPr>
    <a:lvl7pPr marL="8002886" algn="l" defTabSz="2667629" rtl="0" eaLnBrk="1" latinLnBrk="0" hangingPunct="1">
      <a:defRPr sz="5251" kern="1200">
        <a:solidFill>
          <a:schemeClr val="tx1"/>
        </a:solidFill>
        <a:latin typeface="+mn-lt"/>
        <a:ea typeface="+mn-ea"/>
        <a:cs typeface="+mn-cs"/>
      </a:defRPr>
    </a:lvl7pPr>
    <a:lvl8pPr marL="9336700" algn="l" defTabSz="2667629" rtl="0" eaLnBrk="1" latinLnBrk="0" hangingPunct="1">
      <a:defRPr sz="5251" kern="1200">
        <a:solidFill>
          <a:schemeClr val="tx1"/>
        </a:solidFill>
        <a:latin typeface="+mn-lt"/>
        <a:ea typeface="+mn-ea"/>
        <a:cs typeface="+mn-cs"/>
      </a:defRPr>
    </a:lvl8pPr>
    <a:lvl9pPr marL="10670514" algn="l" defTabSz="2667629" rtl="0" eaLnBrk="1" latinLnBrk="0" hangingPunct="1">
      <a:defRPr sz="5251" kern="1200">
        <a:solidFill>
          <a:schemeClr val="tx1"/>
        </a:solidFill>
        <a:latin typeface="+mn-lt"/>
        <a:ea typeface="+mn-ea"/>
        <a:cs typeface="+mn-cs"/>
      </a:defRPr>
    </a:lvl9pPr>
  </p:defaultTextStyle>
  <p:extLst>
    <p:ext uri="{EFAFB233-063F-42B5-8137-9DF3F51BA10A}">
      <p15:sldGuideLst xmlns:p15="http://schemas.microsoft.com/office/powerpoint/2012/main">
        <p15:guide id="1" pos="6735" userDrawn="1">
          <p15:clr>
            <a:srgbClr val="A4A3A4"/>
          </p15:clr>
        </p15:guide>
        <p15:guide id="2" orient="horz"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EFEF"/>
    <a:srgbClr val="E6E6E6"/>
    <a:srgbClr val="FF0000"/>
    <a:srgbClr val="03C6DB"/>
    <a:srgbClr val="02A5B6"/>
    <a:srgbClr val="41EBFD"/>
    <a:srgbClr val="02D8EE"/>
    <a:srgbClr val="FF9966"/>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5" autoAdjust="0"/>
    <p:restoredTop sz="95856" autoAdjust="0"/>
  </p:normalViewPr>
  <p:slideViewPr>
    <p:cSldViewPr snapToGrid="0">
      <p:cViewPr varScale="1">
        <p:scale>
          <a:sx n="22" d="100"/>
          <a:sy n="22" d="100"/>
        </p:scale>
        <p:origin x="960" y="78"/>
      </p:cViewPr>
      <p:guideLst>
        <p:guide pos="6735"/>
        <p:guide orient="horz"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F5CF08-BAC0-4C0B-BADD-F5B6CD07B062}"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zh-TW" altLang="en-US"/>
        </a:p>
      </dgm:t>
    </dgm:pt>
    <dgm:pt modelId="{CFF255AA-6678-4485-AC2B-7A1817E9B5FA}">
      <dgm:prSet phldrT="[文字]" custT="1"/>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gm:t>
    </dgm:pt>
    <dgm:pt modelId="{4306A440-BD1B-4FF9-8BA5-67CECA54FF2D}" type="parTrans" cxnId="{33359094-2998-4278-A2DA-7971A16ABA3A}">
      <dgm:prSet/>
      <dgm:spPr/>
      <dgm:t>
        <a:bodyPr/>
        <a:lstStyle/>
        <a:p>
          <a:endParaRPr lang="zh-TW" altLang="en-US"/>
        </a:p>
      </dgm:t>
    </dgm:pt>
    <dgm:pt modelId="{C2442B87-F90F-4E41-84EA-40F25D066DD3}" type="sibTrans" cxnId="{33359094-2998-4278-A2DA-7971A16ABA3A}">
      <dgm:prSet/>
      <dgm:spPr/>
      <dgm:t>
        <a:bodyPr/>
        <a:lstStyle/>
        <a:p>
          <a:endParaRPr lang="zh-TW" altLang="en-US"/>
        </a:p>
      </dgm:t>
    </dgm:pt>
    <dgm:pt modelId="{D30316D5-C621-4598-A60D-84E686DBC131}">
      <dgm:prSet phldrT="[文字]" custT="1"/>
      <dgm:spPr/>
      <dgm:t>
        <a:bodyPr anchor="ctr"/>
        <a:lstStyle/>
        <a:p>
          <a:pPr fontAlgn="ctr">
            <a:lnSpc>
              <a:spcPts val="1800"/>
            </a:lnSpc>
          </a:pPr>
          <a:r>
            <a:rPr lang="zh-TW" altLang="en-US" sz="1800" b="1" dirty="0">
              <a:latin typeface="微軟正黑體" panose="020B0604030504040204" pitchFamily="34" charset="-120"/>
              <a:ea typeface="微軟正黑體" panose="020B0604030504040204" pitchFamily="34" charset="-120"/>
            </a:rPr>
            <a:t>微調課程內容，提前告知學生產業現況</a:t>
          </a:r>
        </a:p>
      </dgm:t>
    </dgm:pt>
    <dgm:pt modelId="{10005ED4-DDBD-4423-A9A5-BA5B4BD3F04F}" type="parTrans" cxnId="{E9C7AFB2-221A-4493-BE76-60514DC1C4DE}">
      <dgm:prSet/>
      <dgm:spPr/>
      <dgm:t>
        <a:bodyPr/>
        <a:lstStyle/>
        <a:p>
          <a:endParaRPr lang="zh-TW" altLang="en-US"/>
        </a:p>
      </dgm:t>
    </dgm:pt>
    <dgm:pt modelId="{0BC31155-9A0B-401B-97C6-DD142BC29C09}" type="sibTrans" cxnId="{E9C7AFB2-221A-4493-BE76-60514DC1C4DE}">
      <dgm:prSet/>
      <dgm:spPr/>
      <dgm:t>
        <a:bodyPr/>
        <a:lstStyle/>
        <a:p>
          <a:endParaRPr lang="zh-TW" altLang="en-US"/>
        </a:p>
      </dgm:t>
    </dgm:pt>
    <dgm:pt modelId="{268AD06C-4E79-4341-93AF-ED7242D8ACBB}">
      <dgm:prSet phldrT="[文字]" custT="1"/>
      <dgm:spPr>
        <a:solidFill>
          <a:srgbClr val="FFC000"/>
        </a:solidFill>
      </dgm:spPr>
      <dgm:t>
        <a:bodyPr/>
        <a:lstStyle/>
        <a:p>
          <a:pPr algn="l" fontAlgn="ctr">
            <a:lnSpc>
              <a:spcPts val="1800"/>
            </a:lnSpc>
          </a:pPr>
          <a:r>
            <a:rPr lang="zh-TW" altLang="en-US" sz="1800" b="1"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gm:t>
    </dgm:pt>
    <dgm:pt modelId="{08401202-8148-4306-9483-29690DFFF4E1}" type="parTrans" cxnId="{03313D58-FE7B-4746-9BA6-7455E02F4B1A}">
      <dgm:prSet/>
      <dgm:spPr/>
      <dgm:t>
        <a:bodyPr/>
        <a:lstStyle/>
        <a:p>
          <a:endParaRPr lang="zh-TW" altLang="en-US"/>
        </a:p>
      </dgm:t>
    </dgm:pt>
    <dgm:pt modelId="{A54EF59E-C273-4EF4-A062-24A001B29483}" type="sibTrans" cxnId="{03313D58-FE7B-4746-9BA6-7455E02F4B1A}">
      <dgm:prSet/>
      <dgm:spPr/>
      <dgm:t>
        <a:bodyPr/>
        <a:lstStyle/>
        <a:p>
          <a:endParaRPr lang="zh-TW" altLang="en-US"/>
        </a:p>
      </dgm:t>
    </dgm:pt>
    <dgm:pt modelId="{D4EB75FE-B679-40D7-8CF8-C16B8877F0CC}">
      <dgm:prSet phldrT="[文字]" custT="1"/>
      <dgm:spPr>
        <a:solidFill>
          <a:schemeClr val="accent4">
            <a:lumMod val="20000"/>
            <a:lumOff val="80000"/>
            <a:alpha val="90000"/>
          </a:schemeClr>
        </a:solidFill>
      </dgm:spPr>
      <dgm:t>
        <a:bodyPr anchor="ctr"/>
        <a:lstStyle/>
        <a:p>
          <a:pPr>
            <a:lnSpc>
              <a:spcPts val="1800"/>
            </a:lnSpc>
          </a:pPr>
          <a:r>
            <a:rPr lang="zh-TW" altLang="en-US" sz="1800" b="1" dirty="0">
              <a:latin typeface="微軟正黑體" panose="020B0604030504040204" pitchFamily="34" charset="-120"/>
              <a:ea typeface="微軟正黑體" panose="020B0604030504040204" pitchFamily="34" charset="-120"/>
            </a:rPr>
            <a:t>加強宣導或修正該門課為必修</a:t>
          </a:r>
        </a:p>
      </dgm:t>
    </dgm:pt>
    <dgm:pt modelId="{EB1ED858-4582-46A7-9D03-B41CF32F3101}" type="parTrans" cxnId="{7F55094C-DFB2-41CF-AA72-FEF762EE352B}">
      <dgm:prSet/>
      <dgm:spPr/>
      <dgm:t>
        <a:bodyPr/>
        <a:lstStyle/>
        <a:p>
          <a:endParaRPr lang="zh-TW" altLang="en-US"/>
        </a:p>
      </dgm:t>
    </dgm:pt>
    <dgm:pt modelId="{CF5DCCA2-D625-4BE7-A459-62C2ABF6C9E5}" type="sibTrans" cxnId="{7F55094C-DFB2-41CF-AA72-FEF762EE352B}">
      <dgm:prSet/>
      <dgm:spPr/>
      <dgm:t>
        <a:bodyPr/>
        <a:lstStyle/>
        <a:p>
          <a:endParaRPr lang="zh-TW" altLang="en-US"/>
        </a:p>
      </dgm:t>
    </dgm:pt>
    <dgm:pt modelId="{5A52FF61-9767-4A44-A7E7-BD9ECD32690F}" type="pres">
      <dgm:prSet presAssocID="{B0F5CF08-BAC0-4C0B-BADD-F5B6CD07B062}" presName="Name0" presStyleCnt="0">
        <dgm:presLayoutVars>
          <dgm:dir/>
          <dgm:animLvl val="lvl"/>
          <dgm:resizeHandles/>
        </dgm:presLayoutVars>
      </dgm:prSet>
      <dgm:spPr/>
    </dgm:pt>
    <dgm:pt modelId="{EB7DDA69-3ED7-45D0-8011-5C73A7F86DAB}" type="pres">
      <dgm:prSet presAssocID="{CFF255AA-6678-4485-AC2B-7A1817E9B5FA}" presName="linNode" presStyleCnt="0"/>
      <dgm:spPr/>
    </dgm:pt>
    <dgm:pt modelId="{55D4C9B1-EA57-4306-8F45-B360EA0D1F3E}" type="pres">
      <dgm:prSet presAssocID="{CFF255AA-6678-4485-AC2B-7A1817E9B5FA}" presName="parentShp" presStyleLbl="node1" presStyleIdx="0" presStyleCnt="2" custLinFactNeighborX="-5359">
        <dgm:presLayoutVars>
          <dgm:bulletEnabled val="1"/>
        </dgm:presLayoutVars>
      </dgm:prSet>
      <dgm:spPr/>
    </dgm:pt>
    <dgm:pt modelId="{39E8B5A8-2DEA-4928-B3DD-8C7E5E709711}" type="pres">
      <dgm:prSet presAssocID="{CFF255AA-6678-4485-AC2B-7A1817E9B5FA}" presName="childShp" presStyleLbl="bgAccFollowNode1" presStyleIdx="0" presStyleCnt="2">
        <dgm:presLayoutVars>
          <dgm:bulletEnabled val="1"/>
        </dgm:presLayoutVars>
      </dgm:prSet>
      <dgm:spPr/>
    </dgm:pt>
    <dgm:pt modelId="{6C25CD57-72CD-40EA-BA75-F2D1488178A8}" type="pres">
      <dgm:prSet presAssocID="{C2442B87-F90F-4E41-84EA-40F25D066DD3}" presName="spacing" presStyleCnt="0"/>
      <dgm:spPr/>
    </dgm:pt>
    <dgm:pt modelId="{322994A4-7998-4325-BB03-0A1D770476EC}" type="pres">
      <dgm:prSet presAssocID="{268AD06C-4E79-4341-93AF-ED7242D8ACBB}" presName="linNode" presStyleCnt="0"/>
      <dgm:spPr/>
    </dgm:pt>
    <dgm:pt modelId="{55DDC016-0098-4377-95C7-77C1B4AE8DE7}" type="pres">
      <dgm:prSet presAssocID="{268AD06C-4E79-4341-93AF-ED7242D8ACBB}" presName="parentShp" presStyleLbl="node1" presStyleIdx="1" presStyleCnt="2">
        <dgm:presLayoutVars>
          <dgm:bulletEnabled val="1"/>
        </dgm:presLayoutVars>
      </dgm:prSet>
      <dgm:spPr/>
    </dgm:pt>
    <dgm:pt modelId="{C789A628-C85E-437A-82E7-A2305A6B1C9E}" type="pres">
      <dgm:prSet presAssocID="{268AD06C-4E79-4341-93AF-ED7242D8ACBB}" presName="childShp" presStyleLbl="bgAccFollowNode1" presStyleIdx="1" presStyleCnt="2">
        <dgm:presLayoutVars>
          <dgm:bulletEnabled val="1"/>
        </dgm:presLayoutVars>
      </dgm:prSet>
      <dgm:spPr/>
    </dgm:pt>
  </dgm:ptLst>
  <dgm:cxnLst>
    <dgm:cxn modelId="{E22B371F-B436-42D7-889D-6F07614ECB45}" type="presOf" srcId="{268AD06C-4E79-4341-93AF-ED7242D8ACBB}" destId="{55DDC016-0098-4377-95C7-77C1B4AE8DE7}" srcOrd="0" destOrd="0" presId="urn:microsoft.com/office/officeart/2005/8/layout/vList6"/>
    <dgm:cxn modelId="{4DFC6B38-2532-4B5F-AB01-5206D3894BE2}" type="presOf" srcId="{B0F5CF08-BAC0-4C0B-BADD-F5B6CD07B062}" destId="{5A52FF61-9767-4A44-A7E7-BD9ECD32690F}" srcOrd="0" destOrd="0" presId="urn:microsoft.com/office/officeart/2005/8/layout/vList6"/>
    <dgm:cxn modelId="{B8C7073A-3A2E-4B4D-A64F-7401F919F7AC}" type="presOf" srcId="{CFF255AA-6678-4485-AC2B-7A1817E9B5FA}" destId="{55D4C9B1-EA57-4306-8F45-B360EA0D1F3E}" srcOrd="0" destOrd="0" presId="urn:microsoft.com/office/officeart/2005/8/layout/vList6"/>
    <dgm:cxn modelId="{AAC5C765-B23C-44DB-87B9-96A4C866C384}" type="presOf" srcId="{D30316D5-C621-4598-A60D-84E686DBC131}" destId="{39E8B5A8-2DEA-4928-B3DD-8C7E5E709711}" srcOrd="0" destOrd="0" presId="urn:microsoft.com/office/officeart/2005/8/layout/vList6"/>
    <dgm:cxn modelId="{7F55094C-DFB2-41CF-AA72-FEF762EE352B}" srcId="{268AD06C-4E79-4341-93AF-ED7242D8ACBB}" destId="{D4EB75FE-B679-40D7-8CF8-C16B8877F0CC}" srcOrd="0" destOrd="0" parTransId="{EB1ED858-4582-46A7-9D03-B41CF32F3101}" sibTransId="{CF5DCCA2-D625-4BE7-A459-62C2ABF6C9E5}"/>
    <dgm:cxn modelId="{03313D58-FE7B-4746-9BA6-7455E02F4B1A}" srcId="{B0F5CF08-BAC0-4C0B-BADD-F5B6CD07B062}" destId="{268AD06C-4E79-4341-93AF-ED7242D8ACBB}" srcOrd="1" destOrd="0" parTransId="{08401202-8148-4306-9483-29690DFFF4E1}" sibTransId="{A54EF59E-C273-4EF4-A062-24A001B29483}"/>
    <dgm:cxn modelId="{33359094-2998-4278-A2DA-7971A16ABA3A}" srcId="{B0F5CF08-BAC0-4C0B-BADD-F5B6CD07B062}" destId="{CFF255AA-6678-4485-AC2B-7A1817E9B5FA}" srcOrd="0" destOrd="0" parTransId="{4306A440-BD1B-4FF9-8BA5-67CECA54FF2D}" sibTransId="{C2442B87-F90F-4E41-84EA-40F25D066DD3}"/>
    <dgm:cxn modelId="{E9C7AFB2-221A-4493-BE76-60514DC1C4DE}" srcId="{CFF255AA-6678-4485-AC2B-7A1817E9B5FA}" destId="{D30316D5-C621-4598-A60D-84E686DBC131}" srcOrd="0" destOrd="0" parTransId="{10005ED4-DDBD-4423-A9A5-BA5B4BD3F04F}" sibTransId="{0BC31155-9A0B-401B-97C6-DD142BC29C09}"/>
    <dgm:cxn modelId="{787FA3D5-CCF9-40F4-808C-F7DE2FDAE4F3}" type="presOf" srcId="{D4EB75FE-B679-40D7-8CF8-C16B8877F0CC}" destId="{C789A628-C85E-437A-82E7-A2305A6B1C9E}" srcOrd="0" destOrd="0" presId="urn:microsoft.com/office/officeart/2005/8/layout/vList6"/>
    <dgm:cxn modelId="{7DC9C9EA-8A6F-4A1A-8C1C-2BB8E0F2A96C}" type="presParOf" srcId="{5A52FF61-9767-4A44-A7E7-BD9ECD32690F}" destId="{EB7DDA69-3ED7-45D0-8011-5C73A7F86DAB}" srcOrd="0" destOrd="0" presId="urn:microsoft.com/office/officeart/2005/8/layout/vList6"/>
    <dgm:cxn modelId="{7BAC7003-32B8-4E30-BEBC-6585D7C3D71A}" type="presParOf" srcId="{EB7DDA69-3ED7-45D0-8011-5C73A7F86DAB}" destId="{55D4C9B1-EA57-4306-8F45-B360EA0D1F3E}" srcOrd="0" destOrd="0" presId="urn:microsoft.com/office/officeart/2005/8/layout/vList6"/>
    <dgm:cxn modelId="{40DD49F6-2D2F-4C97-9912-FB63A9B2A3F5}" type="presParOf" srcId="{EB7DDA69-3ED7-45D0-8011-5C73A7F86DAB}" destId="{39E8B5A8-2DEA-4928-B3DD-8C7E5E709711}" srcOrd="1" destOrd="0" presId="urn:microsoft.com/office/officeart/2005/8/layout/vList6"/>
    <dgm:cxn modelId="{1A1C62C4-E660-46D6-B543-AEB5FE668312}" type="presParOf" srcId="{5A52FF61-9767-4A44-A7E7-BD9ECD32690F}" destId="{6C25CD57-72CD-40EA-BA75-F2D1488178A8}" srcOrd="1" destOrd="0" presId="urn:microsoft.com/office/officeart/2005/8/layout/vList6"/>
    <dgm:cxn modelId="{F1ADA236-60B8-4341-A078-3D0011AF2B46}" type="presParOf" srcId="{5A52FF61-9767-4A44-A7E7-BD9ECD32690F}" destId="{322994A4-7998-4325-BB03-0A1D770476EC}" srcOrd="2" destOrd="0" presId="urn:microsoft.com/office/officeart/2005/8/layout/vList6"/>
    <dgm:cxn modelId="{EAEFD169-9BE5-4783-92FA-60DF1D434618}" type="presParOf" srcId="{322994A4-7998-4325-BB03-0A1D770476EC}" destId="{55DDC016-0098-4377-95C7-77C1B4AE8DE7}" srcOrd="0" destOrd="0" presId="urn:microsoft.com/office/officeart/2005/8/layout/vList6"/>
    <dgm:cxn modelId="{CEF886EB-595A-4C8B-BB29-D5953BC59048}" type="presParOf" srcId="{322994A4-7998-4325-BB03-0A1D770476EC}" destId="{C789A628-C85E-437A-82E7-A2305A6B1C9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8B5A8-2DEA-4928-B3DD-8C7E5E709711}">
      <dsp:nvSpPr>
        <dsp:cNvPr id="0" name=""/>
        <dsp:cNvSpPr/>
      </dsp:nvSpPr>
      <dsp:spPr>
        <a:xfrm>
          <a:off x="2964081" y="343"/>
          <a:ext cx="4446121" cy="1339888"/>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fontAlgn="ctr">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微調課程內容，提前告知學生產業現況</a:t>
          </a:r>
        </a:p>
      </dsp:txBody>
      <dsp:txXfrm>
        <a:off x="2964081" y="167829"/>
        <a:ext cx="3943663" cy="1004916"/>
      </dsp:txXfrm>
    </dsp:sp>
    <dsp:sp modelId="{55D4C9B1-EA57-4306-8F45-B360EA0D1F3E}">
      <dsp:nvSpPr>
        <dsp:cNvPr id="0" name=""/>
        <dsp:cNvSpPr/>
      </dsp:nvSpPr>
      <dsp:spPr>
        <a:xfrm>
          <a:off x="0" y="343"/>
          <a:ext cx="2964081" cy="13398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居服督導實際實習較原先課程複雜，縣市政府與中央服務內容不一致</a:t>
          </a:r>
        </a:p>
      </dsp:txBody>
      <dsp:txXfrm>
        <a:off x="65408" y="65751"/>
        <a:ext cx="2833265" cy="1209072"/>
      </dsp:txXfrm>
    </dsp:sp>
    <dsp:sp modelId="{C789A628-C85E-437A-82E7-A2305A6B1C9E}">
      <dsp:nvSpPr>
        <dsp:cNvPr id="0" name=""/>
        <dsp:cNvSpPr/>
      </dsp:nvSpPr>
      <dsp:spPr>
        <a:xfrm>
          <a:off x="2964081" y="1474220"/>
          <a:ext cx="4446121" cy="1339888"/>
        </a:xfrm>
        <a:prstGeom prst="rightArrow">
          <a:avLst>
            <a:gd name="adj1" fmla="val 75000"/>
            <a:gd name="adj2" fmla="val 50000"/>
          </a:avLst>
        </a:prstGeom>
        <a:solidFill>
          <a:schemeClr val="accent4">
            <a:lumMod val="20000"/>
            <a:lumOff val="80000"/>
            <a:alpha val="9000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ctr" anchorCtr="0">
          <a:noAutofit/>
        </a:bodyPr>
        <a:lstStyle/>
        <a:p>
          <a:pPr marL="171450" lvl="1" indent="-171450" algn="l" defTabSz="800100">
            <a:lnSpc>
              <a:spcPts val="1800"/>
            </a:lnSpc>
            <a:spcBef>
              <a:spcPct val="0"/>
            </a:spcBef>
            <a:spcAft>
              <a:spcPct val="15000"/>
            </a:spcAft>
            <a:buChar char="•"/>
          </a:pPr>
          <a:r>
            <a:rPr lang="zh-TW" altLang="en-US" sz="1800" b="1" kern="1200" dirty="0">
              <a:latin typeface="微軟正黑體" panose="020B0604030504040204" pitchFamily="34" charset="-120"/>
              <a:ea typeface="微軟正黑體" panose="020B0604030504040204" pitchFamily="34" charset="-120"/>
            </a:rPr>
            <a:t>加強宣導或修正該門課為必修</a:t>
          </a:r>
        </a:p>
      </dsp:txBody>
      <dsp:txXfrm>
        <a:off x="2964081" y="1641706"/>
        <a:ext cx="3943663" cy="1004916"/>
      </dsp:txXfrm>
    </dsp:sp>
    <dsp:sp modelId="{55DDC016-0098-4377-95C7-77C1B4AE8DE7}">
      <dsp:nvSpPr>
        <dsp:cNvPr id="0" name=""/>
        <dsp:cNvSpPr/>
      </dsp:nvSpPr>
      <dsp:spPr>
        <a:xfrm>
          <a:off x="0" y="1474220"/>
          <a:ext cx="2964081" cy="1339888"/>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fontAlgn="ctr">
            <a:lnSpc>
              <a:spcPts val="1800"/>
            </a:lnSpc>
            <a:spcBef>
              <a:spcPct val="0"/>
            </a:spcBef>
            <a:spcAft>
              <a:spcPct val="35000"/>
            </a:spcAft>
            <a:buNone/>
          </a:pPr>
          <a:r>
            <a:rPr lang="zh-TW" altLang="en-US" sz="1800" b="1" kern="1200" dirty="0">
              <a:solidFill>
                <a:schemeClr val="tx1"/>
              </a:solidFill>
              <a:latin typeface="微軟正黑體" panose="020B0604030504040204" pitchFamily="34" charset="-120"/>
              <a:ea typeface="微軟正黑體" panose="020B0604030504040204" pitchFamily="34" charset="-120"/>
            </a:rPr>
            <a:t>部分模組課程設計為選修課，但學生未注意而無法取得模組證書</a:t>
          </a:r>
        </a:p>
      </dsp:txBody>
      <dsp:txXfrm>
        <a:off x="65408" y="1539628"/>
        <a:ext cx="2833265" cy="1209072"/>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1"/>
            <a:ext cx="2949989" cy="497970"/>
          </a:xfrm>
          <a:prstGeom prst="rect">
            <a:avLst/>
          </a:prstGeom>
        </p:spPr>
        <p:txBody>
          <a:bodyPr vert="horz" lIns="88318" tIns="44159" rIns="88318" bIns="44159" rtlCol="0"/>
          <a:lstStyle>
            <a:lvl1pPr algn="l">
              <a:defRPr sz="1000"/>
            </a:lvl1pPr>
          </a:lstStyle>
          <a:p>
            <a:endParaRPr lang="zh-TW" altLang="en-US"/>
          </a:p>
        </p:txBody>
      </p:sp>
      <p:sp>
        <p:nvSpPr>
          <p:cNvPr id="3" name="日期版面配置區 2"/>
          <p:cNvSpPr>
            <a:spLocks noGrp="1"/>
          </p:cNvSpPr>
          <p:nvPr>
            <p:ph type="dt" idx="1"/>
          </p:nvPr>
        </p:nvSpPr>
        <p:spPr>
          <a:xfrm>
            <a:off x="3855692" y="1"/>
            <a:ext cx="2949989" cy="497970"/>
          </a:xfrm>
          <a:prstGeom prst="rect">
            <a:avLst/>
          </a:prstGeom>
        </p:spPr>
        <p:txBody>
          <a:bodyPr vert="horz" lIns="88318" tIns="44159" rIns="88318" bIns="44159" rtlCol="0"/>
          <a:lstStyle>
            <a:lvl1pPr algn="r">
              <a:defRPr sz="1000"/>
            </a:lvl1pPr>
          </a:lstStyle>
          <a:p>
            <a:fld id="{81EABE09-5C1E-4BD4-92C5-C8A542457CC2}" type="datetimeFigureOut">
              <a:rPr lang="zh-TW" altLang="en-US" smtClean="0"/>
              <a:t>2024/5/31</a:t>
            </a:fld>
            <a:endParaRPr lang="zh-TW" altLang="en-US"/>
          </a:p>
        </p:txBody>
      </p:sp>
      <p:sp>
        <p:nvSpPr>
          <p:cNvPr id="4" name="投影片圖像版面配置區 3"/>
          <p:cNvSpPr>
            <a:spLocks noGrp="1" noRot="1" noChangeAspect="1"/>
          </p:cNvSpPr>
          <p:nvPr>
            <p:ph type="sldImg" idx="2"/>
          </p:nvPr>
        </p:nvSpPr>
        <p:spPr>
          <a:xfrm>
            <a:off x="2219325" y="1243013"/>
            <a:ext cx="2368550" cy="3355975"/>
          </a:xfrm>
          <a:prstGeom prst="rect">
            <a:avLst/>
          </a:prstGeom>
          <a:noFill/>
          <a:ln w="12700">
            <a:solidFill>
              <a:prstClr val="black"/>
            </a:solidFill>
          </a:ln>
        </p:spPr>
        <p:txBody>
          <a:bodyPr vert="horz" lIns="88318" tIns="44159" rIns="88318" bIns="44159" rtlCol="0" anchor="ctr"/>
          <a:lstStyle/>
          <a:p>
            <a:endParaRPr lang="zh-TW" altLang="en-US"/>
          </a:p>
        </p:txBody>
      </p:sp>
      <p:sp>
        <p:nvSpPr>
          <p:cNvPr id="5" name="備忘稿版面配置區 4"/>
          <p:cNvSpPr>
            <a:spLocks noGrp="1"/>
          </p:cNvSpPr>
          <p:nvPr>
            <p:ph type="body" sz="quarter" idx="3"/>
          </p:nvPr>
        </p:nvSpPr>
        <p:spPr>
          <a:xfrm>
            <a:off x="680421" y="4783896"/>
            <a:ext cx="5446369" cy="3912834"/>
          </a:xfrm>
          <a:prstGeom prst="rect">
            <a:avLst/>
          </a:prstGeom>
        </p:spPr>
        <p:txBody>
          <a:bodyPr vert="horz" lIns="88318" tIns="44159" rIns="88318" bIns="44159"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3" y="9441370"/>
            <a:ext cx="2949989" cy="497970"/>
          </a:xfrm>
          <a:prstGeom prst="rect">
            <a:avLst/>
          </a:prstGeom>
        </p:spPr>
        <p:txBody>
          <a:bodyPr vert="horz" lIns="88318" tIns="44159" rIns="88318" bIns="44159" rtlCol="0" anchor="b"/>
          <a:lstStyle>
            <a:lvl1pPr algn="l">
              <a:defRPr sz="1000"/>
            </a:lvl1pPr>
          </a:lstStyle>
          <a:p>
            <a:endParaRPr lang="zh-TW" altLang="en-US"/>
          </a:p>
        </p:txBody>
      </p:sp>
      <p:sp>
        <p:nvSpPr>
          <p:cNvPr id="7" name="投影片編號版面配置區 6"/>
          <p:cNvSpPr>
            <a:spLocks noGrp="1"/>
          </p:cNvSpPr>
          <p:nvPr>
            <p:ph type="sldNum" sz="quarter" idx="5"/>
          </p:nvPr>
        </p:nvSpPr>
        <p:spPr>
          <a:xfrm>
            <a:off x="3855692" y="9441370"/>
            <a:ext cx="2949989" cy="497970"/>
          </a:xfrm>
          <a:prstGeom prst="rect">
            <a:avLst/>
          </a:prstGeom>
        </p:spPr>
        <p:txBody>
          <a:bodyPr vert="horz" lIns="88318" tIns="44159" rIns="88318" bIns="44159" rtlCol="0" anchor="b"/>
          <a:lstStyle>
            <a:lvl1pPr algn="r">
              <a:defRPr sz="1000"/>
            </a:lvl1pPr>
          </a:lstStyle>
          <a:p>
            <a:fld id="{E06D5C7E-CF89-4A58-825A-D8302ACA9514}" type="slidenum">
              <a:rPr lang="zh-TW" altLang="en-US" smtClean="0"/>
              <a:t>‹#›</a:t>
            </a:fld>
            <a:endParaRPr lang="zh-TW" altLang="en-US"/>
          </a:p>
        </p:txBody>
      </p:sp>
    </p:spTree>
    <p:extLst>
      <p:ext uri="{BB962C8B-B14F-4D97-AF65-F5344CB8AC3E}">
        <p14:creationId xmlns:p14="http://schemas.microsoft.com/office/powerpoint/2010/main" val="143977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zh-TW" altLang="en-US"/>
              <a:t>按一下以編輯母片標題樣式</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zh-TW" altLang="en-US"/>
              <a:t>按一下以編輯母片副標題樣式</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59702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615910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zh-TW" altLang="en-US"/>
              <a:t>按一下以編輯母片標題樣式</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1404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244879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4" name="Content Placeholder 3"/>
          <p:cNvSpPr>
            <a:spLocks noGrp="1"/>
          </p:cNvSpPr>
          <p:nvPr>
            <p:ph sz="half" idx="2"/>
          </p:nvPr>
        </p:nvSpPr>
        <p:spPr>
          <a:xfrm>
            <a:off x="1472912" y="11058863"/>
            <a:ext cx="9046274"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zh-TW" altLang="en-US"/>
              <a:t>按一下以編輯母片文字樣式</a:t>
            </a:r>
          </a:p>
        </p:txBody>
      </p:sp>
      <p:sp>
        <p:nvSpPr>
          <p:cNvPr id="6" name="Content Placeholder 5"/>
          <p:cNvSpPr>
            <a:spLocks noGrp="1"/>
          </p:cNvSpPr>
          <p:nvPr>
            <p:ph sz="quarter" idx="4"/>
          </p:nvPr>
        </p:nvSpPr>
        <p:spPr>
          <a:xfrm>
            <a:off x="10825461" y="11058863"/>
            <a:ext cx="9090826" cy="1626592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314953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212410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56735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1722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zh-TW" altLang="en-US"/>
              <a:t>按一下圖示以新增圖片</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565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3206027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146825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FC2FDD35-222F-4FA1-A04A-802F99828E2B}" type="datetimeFigureOut">
              <a:rPr lang="zh-TW" altLang="en-US" smtClean="0"/>
              <a:t>2024/5/31</a:t>
            </a:fld>
            <a:endParaRPr lang="zh-TW" alt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FC8026FF-1354-4F8C-8034-AC5516588D87}" type="slidenum">
              <a:rPr lang="zh-TW" altLang="en-US" smtClean="0"/>
              <a:t>‹#›</a:t>
            </a:fld>
            <a:endParaRPr lang="zh-TW" altLang="en-US"/>
          </a:p>
        </p:txBody>
      </p:sp>
    </p:spTree>
    <p:extLst>
      <p:ext uri="{BB962C8B-B14F-4D97-AF65-F5344CB8AC3E}">
        <p14:creationId xmlns:p14="http://schemas.microsoft.com/office/powerpoint/2010/main" val="700699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EFEF"/>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r>
              <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112</a:t>
            </a:r>
            <a:r>
              <a:rPr lang="zh-TW" altLang="en-US"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一</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二、</a:t>
            </a:r>
            <a:r>
              <a:rPr lang="en-US" altLang="zh-TW"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112-2</a:t>
            </a:r>
            <a:r>
              <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開設核心模組課程簡介</a:t>
            </a:r>
          </a:p>
          <a:p>
            <a:endParaRPr lang="zh-TW" altLang="en-US" sz="36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566221" cy="738472"/>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三、</a:t>
            </a:r>
            <a:r>
              <a:rPr lang="en-US" altLang="zh-TW"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112-2</a:t>
            </a: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a:lnSpc>
                <a:spcPct val="130000"/>
              </a:lnSpc>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a:lnSpc>
                <a:spcPct val="130000"/>
              </a:lnSpc>
              <a:defRPr/>
            </a:pPr>
            <a:r>
              <a:rPr lang="zh-TW" altLang="en-US" sz="3600" b="1" dirty="0">
                <a:solidFill>
                  <a:prstClr val="black"/>
                </a:solidFill>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a:lnSpc>
                <a:spcPct val="130000"/>
              </a:lnSpc>
              <a:defRPr/>
            </a:pPr>
            <a:r>
              <a:rPr lang="zh-TW" altLang="en-US"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rPr>
              <a:t>四、課程與活動成效</a:t>
            </a:r>
            <a:endParaRPr lang="en-US" altLang="zh-TW" sz="3700" b="1" dirty="0">
              <a:solidFill>
                <a:prstClr val="black"/>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1811815718"/>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extLst>
              <p:ext uri="{D42A27DB-BD31-4B8C-83A1-F6EECF244321}">
                <p14:modId xmlns:p14="http://schemas.microsoft.com/office/powerpoint/2010/main" val="2641460111"/>
              </p:ext>
            </p:extLst>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extLst>
              <p:ext uri="{D42A27DB-BD31-4B8C-83A1-F6EECF244321}">
                <p14:modId xmlns:p14="http://schemas.microsoft.com/office/powerpoint/2010/main" val="3692516198"/>
              </p:ext>
            </p:extLst>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extLst>
              <p:ext uri="{D42A27DB-BD31-4B8C-83A1-F6EECF244321}">
                <p14:modId xmlns:p14="http://schemas.microsoft.com/office/powerpoint/2010/main" val="4283773652"/>
              </p:ext>
            </p:extLst>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extLst>
              <p:ext uri="{D42A27DB-BD31-4B8C-83A1-F6EECF244321}">
                <p14:modId xmlns:p14="http://schemas.microsoft.com/office/powerpoint/2010/main" val="2302357264"/>
              </p:ext>
            </p:extLst>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extLst>
              <p:ext uri="{D42A27DB-BD31-4B8C-83A1-F6EECF244321}">
                <p14:modId xmlns:p14="http://schemas.microsoft.com/office/powerpoint/2010/main" val="3718240414"/>
              </p:ext>
            </p:extLst>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本系辦理實習前說明會，給予學生實習前勉勵，「最後一哩」是最後階段實習，但對於學生來也是銜接職場的「第一哩」，期盼學生不再以實習生角度看職場，而是以正式員工身分看待未來的自己</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r>
              <a:rPr lang="zh-TW" altLang="en-US" sz="3600" dirty="0">
                <a:latin typeface="微軟正黑體" panose="020B0604030504040204" pitchFamily="34" charset="-120"/>
                <a:ea typeface="微軟正黑體" panose="020B0604030504040204" pitchFamily="34" charset="-120"/>
              </a:rPr>
              <a:t>　　與會實習機構提供在薪實習，並吸引部分大四學生畢業即就業</a:t>
            </a:r>
            <a:r>
              <a:rPr lang="en-US" altLang="zh-TW" sz="3600" dirty="0">
                <a:latin typeface="微軟正黑體" panose="020B0604030504040204" pitchFamily="34" charset="-120"/>
                <a:ea typeface="微軟正黑體" panose="020B0604030504040204" pitchFamily="34" charset="-120"/>
              </a:rPr>
              <a:t>…</a:t>
            </a:r>
          </a:p>
          <a:p>
            <a:pPr marL="0" indent="0">
              <a:buFont typeface="Arial" panose="020B0604020202020204" pitchFamily="34" charset="0"/>
              <a:buNone/>
            </a:pPr>
            <a:endParaRPr lang="zh-TW" altLang="zh-TW" sz="3600" dirty="0">
              <a:latin typeface="微軟正黑體" panose="020B0604030504040204" pitchFamily="34" charset="-120"/>
              <a:ea typeface="微軟正黑體" panose="020B0604030504040204" pitchFamily="34" charset="-120"/>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r>
              <a:rPr lang="zh-TW" altLang="en-US" sz="11500" dirty="0">
                <a:latin typeface="標楷體" panose="03000509000000000000" pitchFamily="65" charset="-120"/>
                <a:ea typeface="標楷體" panose="03000509000000000000" pitchFamily="65" charset="-120"/>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extLst>
              <p:ext uri="{D42A27DB-BD31-4B8C-83A1-F6EECF244321}">
                <p14:modId xmlns:p14="http://schemas.microsoft.com/office/powerpoint/2010/main" val="156948902"/>
              </p:ext>
            </p:extLst>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r>
              <a:rPr lang="en-US" altLang="zh-TW" dirty="0"/>
              <a:t>    </a:t>
            </a:r>
            <a:r>
              <a:rPr lang="zh-TW" altLang="en-US" dirty="0"/>
              <a:t>本系課程模組共分為社工專業模組及長期照顧模組，社工專業模組為專技高考社工師規定知十五門課程及實習；長期照顧模組為長期照顧核心模組課程及本系搭配而成。並配合長照</a:t>
            </a:r>
            <a:r>
              <a:rPr lang="en-US" altLang="zh-TW" dirty="0"/>
              <a:t>2.0</a:t>
            </a:r>
            <a:r>
              <a:rPr lang="zh-TW" altLang="en-US" dirty="0"/>
              <a:t>政策走向逐年滾動式調整</a:t>
            </a:r>
            <a:r>
              <a:rPr lang="en-US" altLang="zh-TW" dirty="0"/>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spcBef>
                <a:spcPct val="0"/>
              </a:spcBef>
              <a:defRPr/>
            </a:pPr>
            <a:endParaRPr lang="en-US" altLang="zh-TW" sz="44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276490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112</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112-2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112-2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1543650825"/>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6">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338285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0" y="2113098"/>
            <a:ext cx="21387052" cy="2952403"/>
          </a:xfr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校名</a:t>
            </a:r>
            <a:b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br>
            <a:r>
              <a:rPr lang="zh-TW" altLang="en-US" sz="8000" b="1" dirty="0">
                <a:effectLst>
                  <a:outerShdw blurRad="38100" dist="38100" dir="2700000" algn="tl">
                    <a:srgbClr val="000000">
                      <a:alpha val="43137"/>
                    </a:srgbClr>
                  </a:outerShdw>
                </a:effectLst>
                <a:latin typeface="華康中黑體" panose="020B0509000000000000" pitchFamily="49" charset="-120"/>
                <a:ea typeface="華康中黑體" panose="020B0509000000000000" pitchFamily="49" charset="-120"/>
              </a:rPr>
              <a:t>系所名稱</a:t>
            </a:r>
          </a:p>
        </p:txBody>
      </p:sp>
      <p:sp>
        <p:nvSpPr>
          <p:cNvPr id="5" name="文字方塊 4">
            <a:extLst>
              <a:ext uri="{FF2B5EF4-FFF2-40B4-BE49-F238E27FC236}">
                <a16:creationId xmlns:a16="http://schemas.microsoft.com/office/drawing/2014/main" id="{0C8A0E4A-80CD-4655-BFB6-89B4BFC5DF6E}"/>
              </a:ext>
            </a:extLst>
          </p:cNvPr>
          <p:cNvSpPr txBox="1"/>
          <p:nvPr/>
        </p:nvSpPr>
        <p:spPr>
          <a:xfrm>
            <a:off x="-3426" y="676885"/>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r>
              <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112</a:t>
            </a:r>
            <a:r>
              <a:rPr kumimoji="0" lang="zh-TW" altLang="en-US"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rPr>
              <a:t>學年第二學期長期照顧核心模組課程成果發表暨長照教育在地實踐分享會</a:t>
            </a: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2" name="文字方塊 11">
            <a:extLst>
              <a:ext uri="{FF2B5EF4-FFF2-40B4-BE49-F238E27FC236}">
                <a16:creationId xmlns:a16="http://schemas.microsoft.com/office/drawing/2014/main" id="{523E36A3-E22A-41F2-846A-D2107A2DEAE9}"/>
              </a:ext>
            </a:extLst>
          </p:cNvPr>
          <p:cNvSpPr txBox="1"/>
          <p:nvPr/>
        </p:nvSpPr>
        <p:spPr>
          <a:xfrm flipH="1">
            <a:off x="489245" y="5598037"/>
            <a:ext cx="7301999" cy="646331"/>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一</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現有課程模組與未來規劃</a:t>
            </a:r>
          </a:p>
        </p:txBody>
      </p:sp>
      <p:sp>
        <p:nvSpPr>
          <p:cNvPr id="16" name="文字方塊 15">
            <a:extLst>
              <a:ext uri="{FF2B5EF4-FFF2-40B4-BE49-F238E27FC236}">
                <a16:creationId xmlns:a16="http://schemas.microsoft.com/office/drawing/2014/main" id="{03155F34-9C7A-49F3-BECE-A09F2E102E56}"/>
              </a:ext>
            </a:extLst>
          </p:cNvPr>
          <p:cNvSpPr txBox="1"/>
          <p:nvPr/>
        </p:nvSpPr>
        <p:spPr>
          <a:xfrm>
            <a:off x="489246" y="10396523"/>
            <a:ext cx="8965598" cy="1200329"/>
          </a:xfrm>
          <a:prstGeom prst="rect">
            <a:avLst/>
          </a:prstGeom>
          <a:noFill/>
        </p:spPr>
        <p:txBody>
          <a:bodyPr wrap="square" rtlCol="0">
            <a:spAutoFit/>
          </a:bodyPr>
          <a:lstStyle/>
          <a:p>
            <a:pPr marL="0" marR="0" lvl="0" indent="0" algn="l" defTabSz="2667629" rtl="0" eaLnBrk="1" fontAlgn="auto" latinLnBrk="0" hangingPunct="1">
              <a:lnSpc>
                <a:spcPct val="10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二、</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112-2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開設核心模組課程簡介</a:t>
            </a:r>
          </a:p>
          <a:p>
            <a:pPr marL="0" marR="0" lvl="0" indent="0" algn="l" defTabSz="2667629" rtl="0" eaLnBrk="1" fontAlgn="auto" latinLnBrk="0" hangingPunct="1">
              <a:lnSpc>
                <a:spcPct val="100000"/>
              </a:lnSpc>
              <a:spcBef>
                <a:spcPts val="0"/>
              </a:spcBef>
              <a:spcAft>
                <a:spcPts val="0"/>
              </a:spcAft>
              <a:buClrTx/>
              <a:buSzTx/>
              <a:buFontTx/>
              <a:buNone/>
              <a:tabLst/>
              <a:defRPr/>
            </a:pPr>
            <a:endPar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endParaRPr>
          </a:p>
        </p:txBody>
      </p:sp>
      <p:sp>
        <p:nvSpPr>
          <p:cNvPr id="17" name="矩形 16">
            <a:extLst>
              <a:ext uri="{FF2B5EF4-FFF2-40B4-BE49-F238E27FC236}">
                <a16:creationId xmlns:a16="http://schemas.microsoft.com/office/drawing/2014/main" id="{946EDC0B-1AA9-4DC3-B278-0077F80636E5}"/>
              </a:ext>
            </a:extLst>
          </p:cNvPr>
          <p:cNvSpPr/>
          <p:nvPr/>
        </p:nvSpPr>
        <p:spPr>
          <a:xfrm>
            <a:off x="489246" y="20178039"/>
            <a:ext cx="6649577"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三、</a:t>
            </a:r>
            <a:r>
              <a:rPr kumimoji="0" lang="en-US" altLang="zh-TW"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112-2</a:t>
            </a: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mn-cs"/>
              </a:rPr>
              <a:t>實習課程及實習機構</a:t>
            </a:r>
          </a:p>
        </p:txBody>
      </p:sp>
      <p:sp>
        <p:nvSpPr>
          <p:cNvPr id="18" name="矩形 17">
            <a:extLst>
              <a:ext uri="{FF2B5EF4-FFF2-40B4-BE49-F238E27FC236}">
                <a16:creationId xmlns:a16="http://schemas.microsoft.com/office/drawing/2014/main" id="{1CC9A7D6-9B3E-40CB-9E90-F424B4419F22}"/>
              </a:ext>
            </a:extLst>
          </p:cNvPr>
          <p:cNvSpPr/>
          <p:nvPr/>
        </p:nvSpPr>
        <p:spPr>
          <a:xfrm>
            <a:off x="11257338" y="14359529"/>
            <a:ext cx="618630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五、課程上之困難及因應對策</a:t>
            </a:r>
          </a:p>
        </p:txBody>
      </p:sp>
      <p:sp>
        <p:nvSpPr>
          <p:cNvPr id="19" name="矩形 18">
            <a:extLst>
              <a:ext uri="{FF2B5EF4-FFF2-40B4-BE49-F238E27FC236}">
                <a16:creationId xmlns:a16="http://schemas.microsoft.com/office/drawing/2014/main" id="{E3BBB25C-AB33-4F1D-B9A1-D2B79023ECF8}"/>
              </a:ext>
            </a:extLst>
          </p:cNvPr>
          <p:cNvSpPr/>
          <p:nvPr/>
        </p:nvSpPr>
        <p:spPr>
          <a:xfrm>
            <a:off x="11257338" y="21440497"/>
            <a:ext cx="5262979" cy="74982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華康中黑體" panose="020B0509000000000000" pitchFamily="49" charset="-120"/>
                <a:ea typeface="華康中黑體" panose="020B0509000000000000" pitchFamily="49" charset="-120"/>
                <a:cs typeface="華康龍門石碑"/>
              </a:rPr>
              <a:t>六、未來課程規劃及發展</a:t>
            </a:r>
          </a:p>
        </p:txBody>
      </p:sp>
      <p:sp>
        <p:nvSpPr>
          <p:cNvPr id="21" name="矩形 20">
            <a:extLst>
              <a:ext uri="{FF2B5EF4-FFF2-40B4-BE49-F238E27FC236}">
                <a16:creationId xmlns:a16="http://schemas.microsoft.com/office/drawing/2014/main" id="{D5FA26F4-3014-4883-89DC-965D1EFFEE34}"/>
              </a:ext>
            </a:extLst>
          </p:cNvPr>
          <p:cNvSpPr/>
          <p:nvPr/>
        </p:nvSpPr>
        <p:spPr>
          <a:xfrm>
            <a:off x="11215659" y="5537186"/>
            <a:ext cx="4455066" cy="768031"/>
          </a:xfrm>
          <a:prstGeom prst="rect">
            <a:avLst/>
          </a:prstGeom>
        </p:spPr>
        <p:txBody>
          <a:bodyPr wrap="none">
            <a:spAutoFit/>
          </a:bodyPr>
          <a:lstStyle/>
          <a:p>
            <a:pPr marL="0" marR="0" lvl="0" indent="0" algn="l" defTabSz="2667629" rtl="0" eaLnBrk="1" fontAlgn="auto" latinLnBrk="0" hangingPunct="1">
              <a:lnSpc>
                <a:spcPct val="130000"/>
              </a:lnSpc>
              <a:spcBef>
                <a:spcPts val="0"/>
              </a:spcBef>
              <a:spcAft>
                <a:spcPts val="0"/>
              </a:spcAft>
              <a:buClrTx/>
              <a:buSzTx/>
              <a:buFontTx/>
              <a:buNone/>
              <a:tabLst/>
              <a:defRPr/>
            </a:pPr>
            <a:r>
              <a:rPr kumimoji="0" lang="zh-TW" altLang="en-US"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rPr>
              <a:t>四、課程與活動成效</a:t>
            </a:r>
            <a:endParaRPr kumimoji="0" lang="en-US" altLang="zh-TW" sz="37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華康龍門石碑"/>
            </a:endParaRPr>
          </a:p>
        </p:txBody>
      </p:sp>
      <p:graphicFrame>
        <p:nvGraphicFramePr>
          <p:cNvPr id="97" name="內容版面配置區 1"/>
          <p:cNvGraphicFramePr>
            <a:graphicFrameLocks noGrp="1"/>
          </p:cNvGraphicFramePr>
          <p:nvPr>
            <p:ph idx="1"/>
            <p:extLst>
              <p:ext uri="{D42A27DB-BD31-4B8C-83A1-F6EECF244321}">
                <p14:modId xmlns:p14="http://schemas.microsoft.com/office/powerpoint/2010/main" val="4177202368"/>
              </p:ext>
            </p:extLst>
          </p:nvPr>
        </p:nvGraphicFramePr>
        <p:xfrm>
          <a:off x="489245" y="11243935"/>
          <a:ext cx="9907905" cy="7406640"/>
        </p:xfrm>
        <a:graphic>
          <a:graphicData uri="http://schemas.openxmlformats.org/drawingml/2006/table">
            <a:tbl>
              <a:tblPr firstRow="1" bandRow="1">
                <a:tableStyleId>{0E3FDE45-AF77-4B5C-9715-49D594BDF05E}</a:tableStyleId>
              </a:tblPr>
              <a:tblGrid>
                <a:gridCol w="3040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008380">
                  <a:extLst>
                    <a:ext uri="{9D8B030D-6E8A-4147-A177-3AD203B41FA5}">
                      <a16:colId xmlns:a16="http://schemas.microsoft.com/office/drawing/2014/main" val="20002"/>
                    </a:ext>
                  </a:extLst>
                </a:gridCol>
                <a:gridCol w="75438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800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35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基本照護實務實習</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照顧服務</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1"/>
                  </a:ext>
                </a:extLst>
              </a:tr>
              <a:tr h="613462">
                <a:tc>
                  <a:txBody>
                    <a:bodyPr/>
                    <a:lstStyle/>
                    <a:p>
                      <a:pPr algn="ctr"/>
                      <a:r>
                        <a:rPr lang="zh-TW" altLang="en-US" sz="2000" dirty="0">
                          <a:latin typeface="微軟正黑體" panose="020B0604030504040204" pitchFamily="34" charset="-120"/>
                          <a:ea typeface="微軟正黑體" panose="020B0604030504040204" pitchFamily="34" charset="-120"/>
                        </a:rPr>
                        <a:t>個案管理與照顧管理</a:t>
                      </a: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居服督導</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gn="ctr"/>
                      <a:r>
                        <a:rPr lang="zh-TW" altLang="en-US" sz="2000" b="1" dirty="0">
                          <a:solidFill>
                            <a:srgbClr val="FF0000"/>
                          </a:solidFill>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27</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模組共通課程</a:t>
                      </a:r>
                    </a:p>
                  </a:txBody>
                  <a:tcPr anchor="ctr"/>
                </a:tc>
                <a:extLst>
                  <a:ext uri="{0D108BD9-81ED-4DB2-BD59-A6C34878D82A}">
                    <a16:rowId xmlns:a16="http://schemas.microsoft.com/office/drawing/2014/main" val="10002"/>
                  </a:ext>
                </a:extLst>
              </a:tr>
              <a:tr h="203619">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社區型實習</a:t>
                      </a:r>
                      <a:r>
                        <a:rPr lang="en-US" altLang="zh-TW" sz="2000" b="1" dirty="0">
                          <a:solidFill>
                            <a:srgbClr val="FF0000"/>
                          </a:solidFill>
                          <a:latin typeface="微軟正黑體" panose="020B0604030504040204" pitchFamily="34" charset="-120"/>
                          <a:ea typeface="微軟正黑體" panose="020B0604030504040204" pitchFamily="34" charset="-120"/>
                        </a:rPr>
                        <a:t>4/28~5/26</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每周的二三共九天</a:t>
                      </a:r>
                      <a:r>
                        <a:rPr lang="en-US" altLang="zh-TW" sz="2000" b="1" dirty="0">
                          <a:solidFill>
                            <a:srgbClr val="FF0000"/>
                          </a:solidFill>
                          <a:latin typeface="微軟正黑體" panose="020B0604030504040204" pitchFamily="34" charset="-120"/>
                          <a:ea typeface="微軟正黑體" panose="020B0604030504040204" pitchFamily="34" charset="-120"/>
                        </a:rPr>
                        <a:t>72</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0003"/>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專業與倫理</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4"/>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老人服務事業與福利</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29</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5"/>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長期照護需求評估與運用</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照顧管理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30</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6"/>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非營利組織概論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二年級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28</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934110831"/>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b="1" dirty="0">
                          <a:solidFill>
                            <a:srgbClr val="FF0000"/>
                          </a:solidFill>
                          <a:latin typeface="微軟正黑體" panose="020B0604030504040204" pitchFamily="34" charset="-120"/>
                          <a:ea typeface="微軟正黑體" panose="020B0604030504040204" pitchFamily="34" charset="-120"/>
                        </a:rPr>
                        <a:t>第三類實習</a:t>
                      </a:r>
                      <a:r>
                        <a:rPr lang="en-US" altLang="zh-TW" sz="2000" b="1" dirty="0">
                          <a:solidFill>
                            <a:srgbClr val="FF0000"/>
                          </a:solidFill>
                          <a:latin typeface="微軟正黑體" panose="020B0604030504040204" pitchFamily="34" charset="-120"/>
                          <a:ea typeface="微軟正黑體" panose="020B0604030504040204" pitchFamily="34" charset="-120"/>
                        </a:rPr>
                        <a:t>4/6~6/2</a:t>
                      </a:r>
                    </a:p>
                    <a:p>
                      <a:pPr algn="ctr"/>
                      <a:r>
                        <a:rPr lang="zh-TW" altLang="en-US" sz="2000" b="1" dirty="0">
                          <a:solidFill>
                            <a:srgbClr val="FF0000"/>
                          </a:solidFill>
                          <a:latin typeface="微軟正黑體" panose="020B0604030504040204" pitchFamily="34" charset="-120"/>
                          <a:ea typeface="微軟正黑體" panose="020B0604030504040204" pitchFamily="34" charset="-120"/>
                        </a:rPr>
                        <a:t>每周一至五</a:t>
                      </a:r>
                      <a:r>
                        <a:rPr lang="en-US" altLang="zh-TW" sz="2000" b="1" dirty="0">
                          <a:solidFill>
                            <a:srgbClr val="FF0000"/>
                          </a:solidFill>
                          <a:latin typeface="微軟正黑體" panose="020B0604030504040204" pitchFamily="34" charset="-120"/>
                          <a:ea typeface="微軟正黑體" panose="020B0604030504040204" pitchFamily="34" charset="-120"/>
                        </a:rPr>
                        <a:t>324</a:t>
                      </a:r>
                      <a:r>
                        <a:rPr lang="zh-TW" altLang="en-US" sz="2000" b="1" dirty="0">
                          <a:solidFill>
                            <a:srgbClr val="FF0000"/>
                          </a:solidFill>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356476992"/>
                  </a:ext>
                </a:extLst>
              </a:tr>
              <a:tr h="350550">
                <a:tc>
                  <a:txBody>
                    <a:bodyPr/>
                    <a:lstStyle/>
                    <a:p>
                      <a:pPr algn="ctr"/>
                      <a:r>
                        <a:rPr lang="zh-TW" altLang="en-US" sz="2000" dirty="0">
                          <a:latin typeface="微軟正黑體" panose="020B0604030504040204" pitchFamily="34" charset="-120"/>
                          <a:ea typeface="微軟正黑體" panose="020B0604030504040204" pitchFamily="34" charset="-120"/>
                        </a:rPr>
                        <a:t>長照政策與行銷概論</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a:t>
                      </a:r>
                      <a:endParaRPr lang="en-US" altLang="zh-TW" sz="2000" dirty="0">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一年級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選修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190161284"/>
                  </a:ext>
                </a:extLst>
              </a:tr>
              <a:tr h="350550">
                <a:tc gridSpan="6">
                  <a:txBody>
                    <a:bodyPr/>
                    <a:lstStyle/>
                    <a:p>
                      <a:pPr algn="ct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111-2</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共開設９門課修課人數共</a:t>
                      </a:r>
                      <a:r>
                        <a:rPr lang="en-US" altLang="zh-TW"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259</a:t>
                      </a:r>
                      <a:r>
                        <a:rPr lang="zh-TW" altLang="en-US" sz="20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人</a:t>
                      </a:r>
                      <a:endParaRPr lang="zh-TW" altLang="en-US" sz="2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hMerge="1">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7"/>
                  </a:ext>
                </a:extLst>
              </a:tr>
            </a:tbl>
          </a:graphicData>
        </a:graphic>
      </p:graphicFrame>
      <p:graphicFrame>
        <p:nvGraphicFramePr>
          <p:cNvPr id="98" name="內容版面配置區 8"/>
          <p:cNvGraphicFramePr>
            <a:graphicFrameLocks/>
          </p:cNvGraphicFramePr>
          <p:nvPr/>
        </p:nvGraphicFramePr>
        <p:xfrm>
          <a:off x="606754" y="6346458"/>
          <a:ext cx="9790397" cy="1889760"/>
        </p:xfrm>
        <a:graphic>
          <a:graphicData uri="http://schemas.openxmlformats.org/drawingml/2006/table">
            <a:tbl>
              <a:tblPr firstRow="1" bandRow="1">
                <a:tableStyleId>{5940675A-B579-460E-94D1-54222C63F5DA}</a:tableStyleId>
              </a:tblPr>
              <a:tblGrid>
                <a:gridCol w="1396821">
                  <a:extLst>
                    <a:ext uri="{9D8B030D-6E8A-4147-A177-3AD203B41FA5}">
                      <a16:colId xmlns:a16="http://schemas.microsoft.com/office/drawing/2014/main" val="20000"/>
                    </a:ext>
                  </a:extLst>
                </a:gridCol>
                <a:gridCol w="834720">
                  <a:extLst>
                    <a:ext uri="{9D8B030D-6E8A-4147-A177-3AD203B41FA5}">
                      <a16:colId xmlns:a16="http://schemas.microsoft.com/office/drawing/2014/main" val="20001"/>
                    </a:ext>
                  </a:extLst>
                </a:gridCol>
                <a:gridCol w="1115771">
                  <a:extLst>
                    <a:ext uri="{9D8B030D-6E8A-4147-A177-3AD203B41FA5}">
                      <a16:colId xmlns:a16="http://schemas.microsoft.com/office/drawing/2014/main" val="20002"/>
                    </a:ext>
                  </a:extLst>
                </a:gridCol>
                <a:gridCol w="771484">
                  <a:extLst>
                    <a:ext uri="{9D8B030D-6E8A-4147-A177-3AD203B41FA5}">
                      <a16:colId xmlns:a16="http://schemas.microsoft.com/office/drawing/2014/main" val="20003"/>
                    </a:ext>
                  </a:extLst>
                </a:gridCol>
                <a:gridCol w="1115771">
                  <a:extLst>
                    <a:ext uri="{9D8B030D-6E8A-4147-A177-3AD203B41FA5}">
                      <a16:colId xmlns:a16="http://schemas.microsoft.com/office/drawing/2014/main" val="20004"/>
                    </a:ext>
                  </a:extLst>
                </a:gridCol>
                <a:gridCol w="771484">
                  <a:extLst>
                    <a:ext uri="{9D8B030D-6E8A-4147-A177-3AD203B41FA5}">
                      <a16:colId xmlns:a16="http://schemas.microsoft.com/office/drawing/2014/main" val="20005"/>
                    </a:ext>
                  </a:extLst>
                </a:gridCol>
                <a:gridCol w="1115771">
                  <a:extLst>
                    <a:ext uri="{9D8B030D-6E8A-4147-A177-3AD203B41FA5}">
                      <a16:colId xmlns:a16="http://schemas.microsoft.com/office/drawing/2014/main" val="20006"/>
                    </a:ext>
                  </a:extLst>
                </a:gridCol>
                <a:gridCol w="771484">
                  <a:extLst>
                    <a:ext uri="{9D8B030D-6E8A-4147-A177-3AD203B41FA5}">
                      <a16:colId xmlns:a16="http://schemas.microsoft.com/office/drawing/2014/main" val="20007"/>
                    </a:ext>
                  </a:extLst>
                </a:gridCol>
                <a:gridCol w="1024429">
                  <a:extLst>
                    <a:ext uri="{9D8B030D-6E8A-4147-A177-3AD203B41FA5}">
                      <a16:colId xmlns:a16="http://schemas.microsoft.com/office/drawing/2014/main" val="20008"/>
                    </a:ext>
                  </a:extLst>
                </a:gridCol>
                <a:gridCol w="872662">
                  <a:extLst>
                    <a:ext uri="{9D8B030D-6E8A-4147-A177-3AD203B41FA5}">
                      <a16:colId xmlns:a16="http://schemas.microsoft.com/office/drawing/2014/main" val="20009"/>
                    </a:ext>
                  </a:extLst>
                </a:gridCol>
              </a:tblGrid>
              <a:tr h="613155">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未來學制</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dirty="0">
                          <a:latin typeface="微軟正黑體" panose="020B0604030504040204" pitchFamily="34" charset="-120"/>
                          <a:ea typeface="微軟正黑體" panose="020B0604030504040204" pitchFamily="34" charset="-120"/>
                        </a:rPr>
                        <a:t>照顧</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服務</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2">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居服</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督導</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6">
                        <a:lumMod val="20000"/>
                        <a:lumOff val="80000"/>
                      </a:schemeClr>
                    </a:solidFill>
                  </a:tcPr>
                </a:tc>
                <a:tc>
                  <a:txBody>
                    <a:bodyPr/>
                    <a:lstStyle/>
                    <a:p>
                      <a:pPr algn="ctr"/>
                      <a:r>
                        <a:rPr lang="zh-TW" altLang="en-US" sz="2000" b="0" dirty="0">
                          <a:latin typeface="微軟正黑體" panose="020B0604030504040204" pitchFamily="34" charset="-120"/>
                          <a:ea typeface="微軟正黑體" panose="020B0604030504040204" pitchFamily="34" charset="-120"/>
                        </a:rPr>
                        <a:t>照顧管理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chemeClr val="accent5">
                        <a:lumMod val="20000"/>
                        <a:lumOff val="80000"/>
                      </a:schemeClr>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經營</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管理</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課程數</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solidFill>
                      <a:srgbClr val="CCCCFF"/>
                    </a:solidFill>
                  </a:tcPr>
                </a:tc>
                <a:tc>
                  <a:txBody>
                    <a:bodyPr/>
                    <a:lstStyle/>
                    <a:p>
                      <a:pPr algn="ctr"/>
                      <a:r>
                        <a:rPr lang="zh-TW" altLang="en-US" sz="2000" dirty="0">
                          <a:latin typeface="微軟正黑體" panose="020B0604030504040204" pitchFamily="34" charset="-120"/>
                          <a:ea typeface="微軟正黑體" panose="020B0604030504040204" pitchFamily="34" charset="-120"/>
                        </a:rPr>
                        <a:t>總門</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課數</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0840">
                <a:tc>
                  <a:txBody>
                    <a:bodyPr/>
                    <a:lstStyle/>
                    <a:p>
                      <a:pPr algn="ctr"/>
                      <a:r>
                        <a:rPr lang="zh-TW" altLang="en-US" sz="2000" b="1" dirty="0">
                          <a:latin typeface="微軟正黑體" panose="020B0604030504040204" pitchFamily="34" charset="-120"/>
                          <a:ea typeface="微軟正黑體" panose="020B0604030504040204" pitchFamily="34" charset="-120"/>
                        </a:rPr>
                        <a:t>二技</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6</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10</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V</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20</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1"/>
                  </a:ext>
                </a:extLst>
              </a:tr>
              <a:tr h="370840">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二技在職</a:t>
                      </a:r>
                    </a:p>
                  </a:txBody>
                  <a:tcPr anchor="ctr">
                    <a:lnR w="19050" cap="flat" cmpd="sng" algn="ctr">
                      <a:solidFill>
                        <a:schemeClr val="tx1"/>
                      </a:solidFill>
                      <a:prstDash val="solid"/>
                      <a:round/>
                      <a:headEnd type="none" w="med" len="med"/>
                      <a:tailEnd type="none" w="med" len="med"/>
                    </a:lnR>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３</a:t>
                      </a:r>
                    </a:p>
                  </a:txBody>
                  <a:tcPr anchor="ctr">
                    <a:lnR w="19050" cap="flat" cmpd="sng" algn="ctr">
                      <a:solidFill>
                        <a:schemeClr val="tx1"/>
                      </a:solidFill>
                      <a:prstDash val="solid"/>
                      <a:round/>
                      <a:headEnd type="none" w="med" len="med"/>
                      <a:tailEnd type="none" w="med" len="med"/>
                    </a:lnR>
                    <a:solidFill>
                      <a:schemeClr val="accent2">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Ｖ</a:t>
                      </a:r>
                    </a:p>
                  </a:txBody>
                  <a:tcPr anchor="ctr">
                    <a:lnL w="19050" cap="flat" cmpd="sng" algn="ctr">
                      <a:solidFill>
                        <a:schemeClr val="tx1"/>
                      </a:solidFill>
                      <a:prstDash val="solid"/>
                      <a:round/>
                      <a:headEnd type="none" w="med" len="med"/>
                      <a:tailEnd type="none" w="med" len="med"/>
                    </a:lnL>
                    <a:solidFill>
                      <a:schemeClr val="accent6">
                        <a:lumMod val="20000"/>
                        <a:lumOff val="80000"/>
                      </a:schemeClr>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４</a:t>
                      </a:r>
                      <a:endParaRPr lang="en-US" altLang="zh-TW"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6">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accent5">
                        <a:lumMod val="20000"/>
                        <a:lumOff val="80000"/>
                      </a:schemeClr>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rgbClr val="CCCCFF"/>
                    </a:solidFill>
                  </a:tcPr>
                </a:tc>
                <a:tc>
                  <a:txBody>
                    <a:bodyPr/>
                    <a:lstStyle/>
                    <a:p>
                      <a:pPr algn="ctr"/>
                      <a:endPar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rgbClr val="CCCCFF"/>
                    </a:solidFill>
                  </a:tcPr>
                </a:tc>
                <a:tc>
                  <a:txBody>
                    <a:bodyPr/>
                    <a:lstStyle/>
                    <a:p>
                      <a:pPr algn="ctr"/>
                      <a:r>
                        <a:rPr lang="zh-TW" altLang="en-US" sz="20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７</a:t>
                      </a:r>
                    </a:p>
                  </a:txBody>
                  <a:tcPr anchor="ctr">
                    <a:lnL w="190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375788">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9</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14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4</a:t>
                      </a: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zh-TW" altLang="en-US" sz="2000" b="1" dirty="0">
                        <a:latin typeface="微軟正黑體" panose="020B0604030504040204" pitchFamily="34" charset="-120"/>
                        <a:ea typeface="微軟正黑體" panose="020B0604030504040204" pitchFamily="34" charset="-120"/>
                      </a:endParaRP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US" altLang="zh-TW" sz="2000" b="1" dirty="0">
                          <a:latin typeface="微軟正黑體" panose="020B0604030504040204" pitchFamily="34" charset="-120"/>
                          <a:ea typeface="微軟正黑體" panose="020B0604030504040204" pitchFamily="34" charset="-120"/>
                        </a:rPr>
                        <a:t>27</a:t>
                      </a:r>
                      <a:endParaRPr lang="zh-TW" altLang="en-US" sz="2000" b="1" dirty="0">
                        <a:latin typeface="微軟正黑體" panose="020B0604030504040204" pitchFamily="34" charset="-120"/>
                        <a:ea typeface="微軟正黑體" panose="020B0604030504040204" pitchFamily="34" charset="-120"/>
                      </a:endParaRPr>
                    </a:p>
                  </a:txBody>
                  <a:tcPr anchor="ctr">
                    <a:lnL w="19050" cap="flat" cmpd="sng" algn="ctr">
                      <a:solidFill>
                        <a:schemeClr val="tx1"/>
                      </a:solidFill>
                      <a:prstDash val="solid"/>
                      <a:round/>
                      <a:headEnd type="none" w="med" len="med"/>
                      <a:tailEnd type="none" w="med" len="med"/>
                    </a:lnL>
                    <a:solidFill>
                      <a:schemeClr val="bg2">
                        <a:lumMod val="90000"/>
                      </a:schemeClr>
                    </a:solidFill>
                  </a:tcPr>
                </a:tc>
                <a:extLst>
                  <a:ext uri="{0D108BD9-81ED-4DB2-BD59-A6C34878D82A}">
                    <a16:rowId xmlns:a16="http://schemas.microsoft.com/office/drawing/2014/main" val="10003"/>
                  </a:ext>
                </a:extLst>
              </a:tr>
            </a:tbl>
          </a:graphicData>
        </a:graphic>
      </p:graphicFrame>
      <p:graphicFrame>
        <p:nvGraphicFramePr>
          <p:cNvPr id="99" name="內容版面配置區 1"/>
          <p:cNvGraphicFramePr>
            <a:graphicFrameLocks/>
          </p:cNvGraphicFramePr>
          <p:nvPr/>
        </p:nvGraphicFramePr>
        <p:xfrm>
          <a:off x="393994" y="21123473"/>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高齡健康照護學實習</a:t>
                      </a:r>
                      <a:r>
                        <a:rPr lang="en-US" altLang="zh-TW" sz="2000" dirty="0">
                          <a:latin typeface="微軟正黑體" panose="020B0604030504040204" pitchFamily="34" charset="-120"/>
                          <a:ea typeface="微軟正黑體" panose="020B0604030504040204" pitchFamily="34" charset="-120"/>
                        </a:rPr>
                        <a:t>Ⅰ</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居服督導</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四技三年級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32</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社區型實習</a:t>
                      </a:r>
                      <a:r>
                        <a:rPr lang="en-US" altLang="zh-TW" sz="2000" dirty="0">
                          <a:latin typeface="微軟正黑體" panose="020B0604030504040204" pitchFamily="34" charset="-120"/>
                          <a:ea typeface="微軟正黑體" panose="020B0604030504040204" pitchFamily="34" charset="-120"/>
                        </a:rPr>
                        <a:t>4/28~5/26</a:t>
                      </a:r>
                    </a:p>
                    <a:p>
                      <a:pPr algn="ctr"/>
                      <a:r>
                        <a:rPr lang="zh-TW" altLang="en-US" sz="2000" dirty="0">
                          <a:latin typeface="微軟正黑體" panose="020B0604030504040204" pitchFamily="34" charset="-120"/>
                          <a:ea typeface="微軟正黑體" panose="020B0604030504040204" pitchFamily="34" charset="-120"/>
                        </a:rPr>
                        <a:t>每周的二三共九天</a:t>
                      </a:r>
                      <a:r>
                        <a:rPr lang="en-US" altLang="zh-TW" sz="2000" dirty="0">
                          <a:latin typeface="微軟正黑體" panose="020B0604030504040204" pitchFamily="34" charset="-120"/>
                          <a:ea typeface="微軟正黑體" panose="020B0604030504040204" pitchFamily="34" charset="-120"/>
                        </a:rPr>
                        <a:t>72</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graphicFrame>
        <p:nvGraphicFramePr>
          <p:cNvPr id="100" name="表格 99"/>
          <p:cNvGraphicFramePr>
            <a:graphicFrameLocks noGrp="1"/>
          </p:cNvGraphicFramePr>
          <p:nvPr/>
        </p:nvGraphicFramePr>
        <p:xfrm>
          <a:off x="393994" y="22755783"/>
          <a:ext cx="10098405" cy="1188720"/>
        </p:xfrm>
        <a:graphic>
          <a:graphicData uri="http://schemas.openxmlformats.org/drawingml/2006/table">
            <a:tbl>
              <a:tblPr firstRow="1" bandRow="1">
                <a:tableStyleId>{5DA37D80-6434-44D0-A028-1B22A696006F}</a:tableStyleId>
              </a:tblPr>
              <a:tblGrid>
                <a:gridCol w="1352046">
                  <a:extLst>
                    <a:ext uri="{9D8B030D-6E8A-4147-A177-3AD203B41FA5}">
                      <a16:colId xmlns:a16="http://schemas.microsoft.com/office/drawing/2014/main" val="3511402455"/>
                    </a:ext>
                  </a:extLst>
                </a:gridCol>
                <a:gridCol w="7321760">
                  <a:extLst>
                    <a:ext uri="{9D8B030D-6E8A-4147-A177-3AD203B41FA5}">
                      <a16:colId xmlns:a16="http://schemas.microsoft.com/office/drawing/2014/main" val="2245378526"/>
                    </a:ext>
                  </a:extLst>
                </a:gridCol>
                <a:gridCol w="1424599">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r>
                        <a:rPr lang="zh-TW" altLang="en-US" sz="2000" dirty="0">
                          <a:latin typeface="微軟正黑體" panose="020B0604030504040204" pitchFamily="34" charset="-120"/>
                          <a:ea typeface="微軟正黑體" panose="020B0604030504040204" pitchFamily="34" charset="-120"/>
                        </a:rPr>
                        <a:t>人數</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465402032"/>
                  </a:ext>
                </a:extLst>
              </a:tr>
            </a:tbl>
          </a:graphicData>
        </a:graphic>
      </p:graphicFrame>
      <p:graphicFrame>
        <p:nvGraphicFramePr>
          <p:cNvPr id="101" name="表格 100"/>
          <p:cNvGraphicFramePr>
            <a:graphicFrameLocks noGrp="1"/>
          </p:cNvGraphicFramePr>
          <p:nvPr/>
        </p:nvGraphicFramePr>
        <p:xfrm>
          <a:off x="393993" y="25797791"/>
          <a:ext cx="10102557" cy="1981200"/>
        </p:xfrm>
        <a:graphic>
          <a:graphicData uri="http://schemas.openxmlformats.org/drawingml/2006/table">
            <a:tbl>
              <a:tblPr firstRow="1" bandRow="1">
                <a:tableStyleId>{5DA37D80-6434-44D0-A028-1B22A696006F}</a:tableStyleId>
              </a:tblPr>
              <a:tblGrid>
                <a:gridCol w="1262380">
                  <a:extLst>
                    <a:ext uri="{9D8B030D-6E8A-4147-A177-3AD203B41FA5}">
                      <a16:colId xmlns:a16="http://schemas.microsoft.com/office/drawing/2014/main" val="3511402455"/>
                    </a:ext>
                  </a:extLst>
                </a:gridCol>
                <a:gridCol w="6592277">
                  <a:extLst>
                    <a:ext uri="{9D8B030D-6E8A-4147-A177-3AD203B41FA5}">
                      <a16:colId xmlns:a16="http://schemas.microsoft.com/office/drawing/2014/main" val="2245378526"/>
                    </a:ext>
                  </a:extLst>
                </a:gridCol>
                <a:gridCol w="2247900">
                  <a:extLst>
                    <a:ext uri="{9D8B030D-6E8A-4147-A177-3AD203B41FA5}">
                      <a16:colId xmlns:a16="http://schemas.microsoft.com/office/drawing/2014/main" val="2817947729"/>
                    </a:ext>
                  </a:extLst>
                </a:gridCol>
              </a:tblGrid>
              <a:tr h="370840">
                <a:tc>
                  <a:txBody>
                    <a:bodyPr/>
                    <a:lstStyle/>
                    <a:p>
                      <a:pPr algn="ctr"/>
                      <a:r>
                        <a:rPr lang="zh-TW" altLang="en-US" sz="2000" dirty="0">
                          <a:latin typeface="微軟正黑體" panose="020B0604030504040204" pitchFamily="34" charset="-120"/>
                          <a:ea typeface="微軟正黑體" panose="020B0604030504040204" pitchFamily="34" charset="-120"/>
                        </a:rPr>
                        <a:t>機構類型</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實習機構</a:t>
                      </a:r>
                    </a:p>
                  </a:txBody>
                  <a:tcPr/>
                </a:tc>
                <a:tc>
                  <a:txBody>
                    <a:bodyPr/>
                    <a:lstStyle/>
                    <a:p>
                      <a:pPr algn="ctr"/>
                      <a:r>
                        <a:rPr lang="zh-TW" altLang="en-US" sz="2000" dirty="0">
                          <a:latin typeface="微軟正黑體" panose="020B0604030504040204" pitchFamily="34" charset="-120"/>
                          <a:ea typeface="微軟正黑體" panose="020B0604030504040204" pitchFamily="34" charset="-120"/>
                        </a:rPr>
                        <a:t>備注</a:t>
                      </a:r>
                    </a:p>
                  </a:txBody>
                  <a:tcPr/>
                </a:tc>
                <a:extLst>
                  <a:ext uri="{0D108BD9-81ED-4DB2-BD59-A6C34878D82A}">
                    <a16:rowId xmlns:a16="http://schemas.microsoft.com/office/drawing/2014/main" val="1978037498"/>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社區</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8</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573032479"/>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居家</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dirty="0">
                          <a:latin typeface="微軟正黑體" panose="020B0604030504040204" pitchFamily="34" charset="-120"/>
                          <a:ea typeface="微軟正黑體" panose="020B0604030504040204" pitchFamily="34" charset="-120"/>
                        </a:rPr>
                        <a:t>10</a:t>
                      </a:r>
                      <a:r>
                        <a:rPr lang="zh-TW" altLang="en-US" sz="2000" dirty="0">
                          <a:latin typeface="微軟正黑體" panose="020B0604030504040204" pitchFamily="34" charset="-120"/>
                          <a:ea typeface="微軟正黑體" panose="020B0604030504040204" pitchFamily="34" charset="-120"/>
                        </a:rPr>
                        <a:t>人</a:t>
                      </a:r>
                    </a:p>
                  </a:txBody>
                  <a:tcPr/>
                </a:tc>
                <a:extLst>
                  <a:ext uri="{0D108BD9-81ED-4DB2-BD59-A6C34878D82A}">
                    <a16:rowId xmlns:a16="http://schemas.microsoft.com/office/drawing/2014/main" val="2465402032"/>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機構</a:t>
                      </a:r>
                    </a:p>
                  </a:txBody>
                  <a:tcPr/>
                </a:tc>
                <a:tc>
                  <a:txBody>
                    <a:bodyPr/>
                    <a:lstStyle/>
                    <a:p>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人</a:t>
                      </a:r>
                      <a:r>
                        <a:rPr lang="en-US" altLang="zh-TW" sz="2000" b="1" dirty="0">
                          <a:solidFill>
                            <a:srgbClr val="FF0000"/>
                          </a:solidFill>
                          <a:latin typeface="微軟正黑體" panose="020B0604030504040204" pitchFamily="34" charset="-120"/>
                          <a:ea typeface="微軟正黑體" panose="020B0604030504040204" pitchFamily="34" charset="-120"/>
                        </a:rPr>
                        <a:t>/</a:t>
                      </a:r>
                      <a:r>
                        <a:rPr lang="zh-TW" altLang="en-US" sz="2000" b="1" dirty="0">
                          <a:solidFill>
                            <a:srgbClr val="FF0000"/>
                          </a:solidFill>
                          <a:latin typeface="微軟正黑體" panose="020B0604030504040204" pitchFamily="34" charset="-120"/>
                          <a:ea typeface="微軟正黑體" panose="020B0604030504040204" pitchFamily="34" charset="-120"/>
                        </a:rPr>
                        <a:t>帶薪實習</a:t>
                      </a:r>
                      <a:r>
                        <a:rPr lang="en-US" altLang="zh-TW" sz="2000" b="1" dirty="0">
                          <a:solidFill>
                            <a:srgbClr val="FF0000"/>
                          </a:solidFill>
                          <a:latin typeface="微軟正黑體" panose="020B0604030504040204" pitchFamily="34" charset="-120"/>
                          <a:ea typeface="微軟正黑體" panose="020B0604030504040204" pitchFamily="34" charset="-120"/>
                        </a:rPr>
                        <a:t>28K</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2785246197"/>
                  </a:ext>
                </a:extLst>
              </a:tr>
              <a:tr h="370840">
                <a:tc>
                  <a:txBody>
                    <a:bodyPr/>
                    <a:lstStyle/>
                    <a:p>
                      <a:pPr algn="ctr"/>
                      <a:r>
                        <a:rPr lang="zh-TW" altLang="en-US" sz="2000" dirty="0">
                          <a:latin typeface="微軟正黑體" panose="020B0604030504040204" pitchFamily="34" charset="-120"/>
                          <a:ea typeface="微軟正黑體" panose="020B0604030504040204" pitchFamily="34" charset="-120"/>
                        </a:rPr>
                        <a:t>其他</a:t>
                      </a:r>
                    </a:p>
                  </a:txBody>
                  <a:tcPr/>
                </a:tc>
                <a:tc>
                  <a:txBody>
                    <a:bodyPr/>
                    <a:lstStyle/>
                    <a:p>
                      <a:r>
                        <a:rPr lang="zh-TW" altLang="en-US" sz="2000" dirty="0">
                          <a:latin typeface="微軟正黑體" panose="020B0604030504040204" pitchFamily="34" charset="-120"/>
                          <a:ea typeface="微軟正黑體" panose="020B0604030504040204" pitchFamily="34" charset="-120"/>
                        </a:rPr>
                        <a:t>輔具、壽險</a:t>
                      </a:r>
                      <a:r>
                        <a:rPr lang="en-US" altLang="zh-TW" sz="2000" dirty="0">
                          <a:latin typeface="微軟正黑體" panose="020B0604030504040204" pitchFamily="34" charset="-120"/>
                          <a:ea typeface="微軟正黑體" panose="020B0604030504040204" pitchFamily="34" charset="-120"/>
                        </a:rPr>
                        <a:t>…</a:t>
                      </a:r>
                      <a:endParaRPr lang="zh-TW" altLang="en-US" sz="2000" dirty="0">
                        <a:latin typeface="微軟正黑體" panose="020B0604030504040204" pitchFamily="34" charset="-120"/>
                        <a:ea typeface="微軟正黑體" panose="020B0604030504040204" pitchFamily="34" charset="-120"/>
                      </a:endParaRPr>
                    </a:p>
                  </a:txBody>
                  <a:tcPr/>
                </a:tc>
                <a:tc>
                  <a:txBody>
                    <a:bodyPr/>
                    <a:lstStyle/>
                    <a:p>
                      <a:pPr algn="ctr"/>
                      <a:endParaRPr lang="zh-TW" altLang="en-US" sz="2000"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099122182"/>
                  </a:ext>
                </a:extLst>
              </a:tr>
            </a:tbl>
          </a:graphicData>
        </a:graphic>
      </p:graphicFrame>
      <p:graphicFrame>
        <p:nvGraphicFramePr>
          <p:cNvPr id="103" name="內容版面配置區 1"/>
          <p:cNvGraphicFramePr>
            <a:graphicFrameLocks/>
          </p:cNvGraphicFramePr>
          <p:nvPr/>
        </p:nvGraphicFramePr>
        <p:xfrm>
          <a:off x="393993" y="24170107"/>
          <a:ext cx="10098405" cy="1402080"/>
        </p:xfrm>
        <a:graphic>
          <a:graphicData uri="http://schemas.openxmlformats.org/drawingml/2006/table">
            <a:tbl>
              <a:tblPr firstRow="1" bandRow="1">
                <a:tableStyleId>{5DA37D80-6434-44D0-A028-1B22A696006F}</a:tableStyleId>
              </a:tblPr>
              <a:tblGrid>
                <a:gridCol w="2786380">
                  <a:extLst>
                    <a:ext uri="{9D8B030D-6E8A-4147-A177-3AD203B41FA5}">
                      <a16:colId xmlns:a16="http://schemas.microsoft.com/office/drawing/2014/main" val="20000"/>
                    </a:ext>
                  </a:extLst>
                </a:gridCol>
                <a:gridCol w="1262380">
                  <a:extLst>
                    <a:ext uri="{9D8B030D-6E8A-4147-A177-3AD203B41FA5}">
                      <a16:colId xmlns:a16="http://schemas.microsoft.com/office/drawing/2014/main" val="20001"/>
                    </a:ext>
                  </a:extLst>
                </a:gridCol>
                <a:gridCol w="1516380">
                  <a:extLst>
                    <a:ext uri="{9D8B030D-6E8A-4147-A177-3AD203B41FA5}">
                      <a16:colId xmlns:a16="http://schemas.microsoft.com/office/drawing/2014/main" val="20002"/>
                    </a:ext>
                  </a:extLst>
                </a:gridCol>
                <a:gridCol w="697230">
                  <a:extLst>
                    <a:ext uri="{9D8B030D-6E8A-4147-A177-3AD203B41FA5}">
                      <a16:colId xmlns:a16="http://schemas.microsoft.com/office/drawing/2014/main" val="20003"/>
                    </a:ext>
                  </a:extLst>
                </a:gridCol>
                <a:gridCol w="754380">
                  <a:extLst>
                    <a:ext uri="{9D8B030D-6E8A-4147-A177-3AD203B41FA5}">
                      <a16:colId xmlns:a16="http://schemas.microsoft.com/office/drawing/2014/main" val="20004"/>
                    </a:ext>
                  </a:extLst>
                </a:gridCol>
                <a:gridCol w="3081655">
                  <a:extLst>
                    <a:ext uri="{9D8B030D-6E8A-4147-A177-3AD203B41FA5}">
                      <a16:colId xmlns:a16="http://schemas.microsoft.com/office/drawing/2014/main" val="20005"/>
                    </a:ext>
                  </a:extLst>
                </a:gridCol>
              </a:tblGrid>
              <a:tr h="613462">
                <a:tc>
                  <a:txBody>
                    <a:bodyPr/>
                    <a:lstStyle/>
                    <a:p>
                      <a:pPr algn="ctr"/>
                      <a:r>
                        <a:rPr lang="zh-TW" altLang="en-US" sz="2000" dirty="0">
                          <a:latin typeface="微軟正黑體" panose="020B0604030504040204" pitchFamily="34" charset="-120"/>
                          <a:ea typeface="微軟正黑體" panose="020B0604030504040204" pitchFamily="34" charset="-120"/>
                        </a:rPr>
                        <a:t>實習課程名稱</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模組</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學制</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年級</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類型</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修課</a:t>
                      </a:r>
                      <a:endParaRPr lang="en-US" altLang="zh-TW" sz="2000" dirty="0">
                        <a:latin typeface="微軟正黑體" panose="020B0604030504040204" pitchFamily="34" charset="-120"/>
                        <a:ea typeface="微軟正黑體" panose="020B0604030504040204" pitchFamily="34" charset="-120"/>
                      </a:endParaRPr>
                    </a:p>
                    <a:p>
                      <a:pPr algn="ctr"/>
                      <a:r>
                        <a:rPr lang="zh-TW" altLang="en-US" sz="2000" dirty="0">
                          <a:latin typeface="微軟正黑體" panose="020B0604030504040204" pitchFamily="34" charset="-120"/>
                          <a:ea typeface="微軟正黑體" panose="020B0604030504040204" pitchFamily="34" charset="-120"/>
                        </a:rPr>
                        <a:t>人數</a:t>
                      </a:r>
                      <a:endParaRPr lang="zh-TW" altLang="en-US" sz="2000" b="1"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備註</a:t>
                      </a:r>
                      <a:endParaRPr lang="zh-TW" altLang="en-US" sz="2000" b="1"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0"/>
                  </a:ext>
                </a:extLst>
              </a:tr>
              <a:tr h="0">
                <a:tc>
                  <a:txBody>
                    <a:bodyPr/>
                    <a:lstStyle/>
                    <a:p>
                      <a:pPr algn="ctr"/>
                      <a:r>
                        <a:rPr lang="zh-TW" altLang="en-US" sz="2000" dirty="0">
                          <a:latin typeface="微軟正黑體" panose="020B0604030504040204" pitchFamily="34" charset="-120"/>
                          <a:ea typeface="微軟正黑體" panose="020B0604030504040204" pitchFamily="34" charset="-120"/>
                        </a:rPr>
                        <a:t>高齡照護就業選習</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經營管理</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latin typeface="微軟正黑體" panose="020B0604030504040204" pitchFamily="34" charset="-120"/>
                          <a:ea typeface="微軟正黑體" panose="020B0604030504040204" pitchFamily="34" charset="-120"/>
                        </a:rPr>
                        <a:t>四技四年級</a:t>
                      </a: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必修</a:t>
                      </a:r>
                    </a:p>
                  </a:txBody>
                  <a:tcPr anchor="ctr"/>
                </a:tc>
                <a:tc>
                  <a:txBody>
                    <a:bodyPr/>
                    <a:lstStyle/>
                    <a:p>
                      <a:pPr algn="ctr"/>
                      <a:r>
                        <a:rPr lang="en-US" altLang="zh-TW" sz="2000" dirty="0">
                          <a:latin typeface="微軟正黑體" panose="020B0604030504040204" pitchFamily="34" charset="-120"/>
                          <a:ea typeface="微軟正黑體" panose="020B0604030504040204" pitchFamily="34" charset="-120"/>
                        </a:rPr>
                        <a:t>23</a:t>
                      </a:r>
                      <a:endParaRPr lang="zh-TW" altLang="en-US" sz="2000"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sz="2000" dirty="0">
                          <a:latin typeface="微軟正黑體" panose="020B0604030504040204" pitchFamily="34" charset="-120"/>
                          <a:ea typeface="微軟正黑體" panose="020B0604030504040204" pitchFamily="34" charset="-120"/>
                        </a:rPr>
                        <a:t>第三類實習</a:t>
                      </a:r>
                      <a:r>
                        <a:rPr lang="en-US" altLang="zh-TW" sz="2000" dirty="0">
                          <a:latin typeface="微軟正黑體" panose="020B0604030504040204" pitchFamily="34" charset="-120"/>
                          <a:ea typeface="微軟正黑體" panose="020B0604030504040204" pitchFamily="34" charset="-120"/>
                        </a:rPr>
                        <a:t>4/6~6/2</a:t>
                      </a:r>
                    </a:p>
                    <a:p>
                      <a:pPr algn="ctr"/>
                      <a:r>
                        <a:rPr lang="zh-TW" altLang="en-US" sz="2000" dirty="0">
                          <a:latin typeface="微軟正黑體" panose="020B0604030504040204" pitchFamily="34" charset="-120"/>
                          <a:ea typeface="微軟正黑體" panose="020B0604030504040204" pitchFamily="34" charset="-120"/>
                        </a:rPr>
                        <a:t>每周一至五</a:t>
                      </a:r>
                      <a:r>
                        <a:rPr lang="en-US" altLang="zh-TW" sz="2000" dirty="0">
                          <a:latin typeface="微軟正黑體" panose="020B0604030504040204" pitchFamily="34" charset="-120"/>
                          <a:ea typeface="微軟正黑體" panose="020B0604030504040204" pitchFamily="34" charset="-120"/>
                        </a:rPr>
                        <a:t>324</a:t>
                      </a:r>
                      <a:r>
                        <a:rPr lang="zh-TW" altLang="en-US" sz="2000" dirty="0">
                          <a:latin typeface="微軟正黑體" panose="020B0604030504040204" pitchFamily="34" charset="-120"/>
                          <a:ea typeface="微軟正黑體" panose="020B0604030504040204" pitchFamily="34" charset="-120"/>
                        </a:rPr>
                        <a:t>小時</a:t>
                      </a:r>
                      <a:endParaRPr lang="zh-TW" altLang="en-US" sz="2000" b="1" dirty="0">
                        <a:solidFill>
                          <a:srgbClr val="FF0000"/>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0003"/>
                  </a:ext>
                </a:extLst>
              </a:tr>
            </a:tbl>
          </a:graphicData>
        </a:graphic>
      </p:graphicFrame>
      <p:sp>
        <p:nvSpPr>
          <p:cNvPr id="104" name="內容版面配置區 2"/>
          <p:cNvSpPr txBox="1">
            <a:spLocks/>
          </p:cNvSpPr>
          <p:nvPr/>
        </p:nvSpPr>
        <p:spPr>
          <a:xfrm>
            <a:off x="11215659" y="6776902"/>
            <a:ext cx="9550070" cy="2440674"/>
          </a:xfrm>
          <a:prstGeom prst="rect">
            <a:avLst/>
          </a:prstGeom>
        </p:spPr>
        <p:txBody>
          <a:bodyPr vert="horz" lIns="91440" tIns="45720" rIns="91440" bIns="45720" rtlCol="0">
            <a:noAutofit/>
          </a:bodyPr>
          <a:lst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本系辦理實習前說明會，給予學生實習前勉勵，「最後一哩」是最後階段實習，但對於學生來也是銜接職場的「第一哩」，期盼學生不再以實習生角度看職場，而是以正式員工身分看待未來的自己</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與會實習機構提供在薪實習，並吸引部分大四學生畢業即就業</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endParaRPr kumimoji="0" lang="zh-TW"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endParaRPr>
          </a:p>
        </p:txBody>
      </p:sp>
      <p:sp>
        <p:nvSpPr>
          <p:cNvPr id="109" name="文字方塊 108"/>
          <p:cNvSpPr txBox="1"/>
          <p:nvPr/>
        </p:nvSpPr>
        <p:spPr>
          <a:xfrm>
            <a:off x="11257338"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0" name="文字方塊 109"/>
          <p:cNvSpPr txBox="1"/>
          <p:nvPr/>
        </p:nvSpPr>
        <p:spPr>
          <a:xfrm>
            <a:off x="16583613" y="11232439"/>
            <a:ext cx="4182116" cy="1862048"/>
          </a:xfrm>
          <a:prstGeom prst="rect">
            <a:avLst/>
          </a:prstGeom>
        </p:spPr>
        <p:style>
          <a:lnRef idx="2">
            <a:schemeClr val="dk1"/>
          </a:lnRef>
          <a:fillRef idx="1">
            <a:schemeClr val="lt1"/>
          </a:fillRef>
          <a:effectRef idx="0">
            <a:schemeClr val="dk1"/>
          </a:effectRef>
          <a:fontRef idx="minor">
            <a:schemeClr val="dk1"/>
          </a:fontRef>
        </p:style>
        <p:txBody>
          <a:bodyPr wrap="square" rtlCol="0" anchor="ctr">
            <a:spAutoFit/>
          </a:bodyPr>
          <a:lstStyle/>
          <a:p>
            <a:pPr marL="0" marR="0" lvl="0" indent="0" algn="ctr" defTabSz="2667629" rtl="0" eaLnBrk="1" fontAlgn="auto" latinLnBrk="0" hangingPunct="1">
              <a:lnSpc>
                <a:spcPct val="100000"/>
              </a:lnSpc>
              <a:spcBef>
                <a:spcPts val="0"/>
              </a:spcBef>
              <a:spcAft>
                <a:spcPts val="0"/>
              </a:spcAft>
              <a:buClrTx/>
              <a:buSzTx/>
              <a:buFontTx/>
              <a:buNone/>
              <a:tabLst/>
              <a:defRPr/>
            </a:pPr>
            <a:r>
              <a:rPr kumimoji="0" lang="zh-TW" altLang="en-US" sz="115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rPr>
              <a:t>圖</a:t>
            </a:r>
          </a:p>
        </p:txBody>
      </p:sp>
      <p:sp>
        <p:nvSpPr>
          <p:cNvPr id="111" name="內容版面配置區 2"/>
          <p:cNvSpPr txBox="1">
            <a:spLocks/>
          </p:cNvSpPr>
          <p:nvPr/>
        </p:nvSpPr>
        <p:spPr>
          <a:xfrm>
            <a:off x="11257338" y="15820722"/>
            <a:ext cx="9508391" cy="1703670"/>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經營管理模組至少須符合四門課，調整碩士端課程專題討論並深化非營利組織概論內容，讓一門課核心課程內容同時對準模組一及二。</a:t>
            </a:r>
          </a:p>
        </p:txBody>
      </p:sp>
      <p:graphicFrame>
        <p:nvGraphicFramePr>
          <p:cNvPr id="112" name="資料庫圖表 111"/>
          <p:cNvGraphicFramePr/>
          <p:nvPr/>
        </p:nvGraphicFramePr>
        <p:xfrm>
          <a:off x="12306431" y="17856804"/>
          <a:ext cx="7410203" cy="28144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3" name="內容版面配置區 2"/>
          <p:cNvSpPr txBox="1">
            <a:spLocks/>
          </p:cNvSpPr>
          <p:nvPr/>
        </p:nvSpPr>
        <p:spPr>
          <a:xfrm>
            <a:off x="11257338" y="22755783"/>
            <a:ext cx="7886700" cy="3233392"/>
          </a:xfrm>
          <a:prstGeom prst="rect">
            <a:avLst/>
          </a:prstGeom>
        </p:spPr>
        <p:txBody>
          <a:bodyPr vert="horz" lIns="91440" tIns="45720" rIns="91440" bIns="45720" rtlCol="0">
            <a:noAutofit/>
          </a:bodyPr>
          <a:lstStyle>
            <a:defPPr>
              <a:defRPr lang="zh-TW"/>
            </a:defPPr>
            <a:lvl1pPr indent="0" defTabSz="2138324">
              <a:lnSpc>
                <a:spcPct val="90000"/>
              </a:lnSpc>
              <a:spcBef>
                <a:spcPts val="2339"/>
              </a:spcBef>
              <a:buFont typeface="Arial" panose="020B0604020202020204" pitchFamily="34" charset="0"/>
              <a:buNone/>
              <a:defRPr sz="3600">
                <a:latin typeface="微軟正黑體" panose="020B0604030504040204" pitchFamily="34" charset="-120"/>
                <a:ea typeface="微軟正黑體" panose="020B0604030504040204" pitchFamily="34" charset="-120"/>
              </a:defRPr>
            </a:lvl1pPr>
            <a:lvl2pPr marL="1603743" indent="-534581" defTabSz="2138324">
              <a:lnSpc>
                <a:spcPct val="90000"/>
              </a:lnSpc>
              <a:spcBef>
                <a:spcPts val="1169"/>
              </a:spcBef>
              <a:buFont typeface="Arial" panose="020B0604020202020204" pitchFamily="34" charset="0"/>
              <a:buChar char="•"/>
              <a:defRPr sz="5612"/>
            </a:lvl2pPr>
            <a:lvl3pPr marL="2672906" indent="-534581" defTabSz="2138324">
              <a:lnSpc>
                <a:spcPct val="90000"/>
              </a:lnSpc>
              <a:spcBef>
                <a:spcPts val="1169"/>
              </a:spcBef>
              <a:buFont typeface="Arial" panose="020B0604020202020204" pitchFamily="34" charset="0"/>
              <a:buChar char="•"/>
              <a:defRPr sz="4677"/>
            </a:lvl3pPr>
            <a:lvl4pPr marL="3742068" indent="-534581" defTabSz="2138324">
              <a:lnSpc>
                <a:spcPct val="90000"/>
              </a:lnSpc>
              <a:spcBef>
                <a:spcPts val="1169"/>
              </a:spcBef>
              <a:buFont typeface="Arial" panose="020B0604020202020204" pitchFamily="34" charset="0"/>
              <a:buChar char="•"/>
              <a:defRPr sz="4209"/>
            </a:lvl4pPr>
            <a:lvl5pPr marL="4811230" indent="-534581" defTabSz="2138324">
              <a:lnSpc>
                <a:spcPct val="90000"/>
              </a:lnSpc>
              <a:spcBef>
                <a:spcPts val="1169"/>
              </a:spcBef>
              <a:buFont typeface="Arial" panose="020B0604020202020204" pitchFamily="34" charset="0"/>
              <a:buChar char="•"/>
              <a:defRPr sz="4209"/>
            </a:lvl5pPr>
            <a:lvl6pPr marL="5880392" indent="-534581" defTabSz="2138324">
              <a:lnSpc>
                <a:spcPct val="90000"/>
              </a:lnSpc>
              <a:spcBef>
                <a:spcPts val="1169"/>
              </a:spcBef>
              <a:buFont typeface="Arial" panose="020B0604020202020204" pitchFamily="34" charset="0"/>
              <a:buChar char="•"/>
              <a:defRPr sz="4209"/>
            </a:lvl6pPr>
            <a:lvl7pPr marL="6949554" indent="-534581" defTabSz="2138324">
              <a:lnSpc>
                <a:spcPct val="90000"/>
              </a:lnSpc>
              <a:spcBef>
                <a:spcPts val="1169"/>
              </a:spcBef>
              <a:buFont typeface="Arial" panose="020B0604020202020204" pitchFamily="34" charset="0"/>
              <a:buChar char="•"/>
              <a:defRPr sz="4209"/>
            </a:lvl7pPr>
            <a:lvl8pPr marL="8018717" indent="-534581" defTabSz="2138324">
              <a:lnSpc>
                <a:spcPct val="90000"/>
              </a:lnSpc>
              <a:spcBef>
                <a:spcPts val="1169"/>
              </a:spcBef>
              <a:buFont typeface="Arial" panose="020B0604020202020204" pitchFamily="34" charset="0"/>
              <a:buChar char="•"/>
              <a:defRPr sz="4209"/>
            </a:lvl8pPr>
            <a:lvl9pPr marL="9087879" indent="-534581" defTabSz="2138324">
              <a:lnSpc>
                <a:spcPct val="90000"/>
              </a:lnSpc>
              <a:spcBef>
                <a:spcPts val="1169"/>
              </a:spcBef>
              <a:buFont typeface="Arial" panose="020B0604020202020204" pitchFamily="34" charset="0"/>
              <a:buChar char="•"/>
              <a:defRPr sz="4209"/>
            </a:lvl9pPr>
          </a:lstStyle>
          <a:p>
            <a:pPr marL="0" marR="0" lvl="0" indent="0" algn="l" defTabSz="2138324" rtl="0" eaLnBrk="1" fontAlgn="auto" latinLnBrk="0" hangingPunct="1">
              <a:lnSpc>
                <a:spcPct val="90000"/>
              </a:lnSpc>
              <a:spcBef>
                <a:spcPts val="2339"/>
              </a:spcBef>
              <a:spcAft>
                <a:spcPts val="0"/>
              </a:spcAft>
              <a:buClrTx/>
              <a:buSzTx/>
              <a:buFont typeface="Arial" panose="020B0604020202020204" pitchFamily="34" charset="0"/>
              <a:buNone/>
              <a:tabLst/>
              <a:defRPr/>
            </a:pP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    </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本系課程模組共分為社工專業模組及長期照顧模組，社工專業模組為專技高考社工師規定知十五門課程及實習；長期照顧模組為長期照顧核心模組課程及本系搭配而成。並配合長照</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2.0</a:t>
            </a:r>
            <a:r>
              <a:rPr kumimoji="0" lang="zh-TW" altLang="en-US"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政策走向逐年滾動式調整</a:t>
            </a:r>
            <a:r>
              <a:rPr kumimoji="0" lang="en-US" altLang="zh-TW" sz="36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p>
        </p:txBody>
      </p:sp>
      <p:sp>
        <p:nvSpPr>
          <p:cNvPr id="114" name="文字方塊 113">
            <a:extLst>
              <a:ext uri="{FF2B5EF4-FFF2-40B4-BE49-F238E27FC236}">
                <a16:creationId xmlns:a16="http://schemas.microsoft.com/office/drawing/2014/main" id="{0C8A0E4A-80CD-4655-BFB6-89B4BFC5DF6E}"/>
              </a:ext>
            </a:extLst>
          </p:cNvPr>
          <p:cNvSpPr txBox="1"/>
          <p:nvPr/>
        </p:nvSpPr>
        <p:spPr>
          <a:xfrm>
            <a:off x="-3427" y="28876692"/>
            <a:ext cx="21387051" cy="769441"/>
          </a:xfrm>
          <a:prstGeom prst="rect">
            <a:avLst/>
          </a:prstGeom>
          <a:solidFill>
            <a:schemeClr val="accent1">
              <a:lumMod val="75000"/>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marR="0" lvl="0" indent="0" algn="ctr" defTabSz="2667629" rtl="0" eaLnBrk="1" fontAlgn="auto" latinLnBrk="0" hangingPunct="1">
              <a:lnSpc>
                <a:spcPct val="100000"/>
              </a:lnSpc>
              <a:spcBef>
                <a:spcPct val="0"/>
              </a:spcBef>
              <a:spcAft>
                <a:spcPts val="0"/>
              </a:spcAft>
              <a:buClrTx/>
              <a:buSzTx/>
              <a:buFontTx/>
              <a:buNone/>
              <a:tabLst/>
              <a:defRPr/>
            </a:pPr>
            <a:endParaRPr kumimoji="0" lang="en-US" altLang="zh-TW" sz="44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890798096"/>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1884</Words>
  <Application>Microsoft Office PowerPoint</Application>
  <PresentationFormat>自訂</PresentationFormat>
  <Paragraphs>498</Paragraphs>
  <Slides>3</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3</vt:i4>
      </vt:variant>
    </vt:vector>
  </HeadingPairs>
  <TitlesOfParts>
    <vt:vector size="10" baseType="lpstr">
      <vt:lpstr>華康中黑體</vt:lpstr>
      <vt:lpstr>微軟正黑體</vt:lpstr>
      <vt:lpstr>標楷體</vt:lpstr>
      <vt:lpstr>Arial</vt:lpstr>
      <vt:lpstr>Calibri</vt:lpstr>
      <vt:lpstr>Calibri Light</vt:lpstr>
      <vt:lpstr>Office 佈景主題</vt:lpstr>
      <vt:lpstr>校名 系所名稱</vt:lpstr>
      <vt:lpstr>校名 系所名稱</vt:lpstr>
      <vt:lpstr>校名 系所名稱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國立臺北護理健康大學 高齡健康照護系 </dc:title>
  <dc:creator>USER</dc:creator>
  <cp:lastModifiedBy>SHAO-YU HUA</cp:lastModifiedBy>
  <cp:revision>74</cp:revision>
  <cp:lastPrinted>2019-06-19T02:49:30Z</cp:lastPrinted>
  <dcterms:modified xsi:type="dcterms:W3CDTF">2024-05-31T03:02:48Z</dcterms:modified>
</cp:coreProperties>
</file>