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
  </p:notesMasterIdLst>
  <p:sldIdLst>
    <p:sldId id="273" r:id="rId2"/>
    <p:sldId id="274" r:id="rId3"/>
    <p:sldId id="275" r:id="rId4"/>
  </p:sldIdLst>
  <p:sldSz cx="21383625" cy="30275213"/>
  <p:notesSz cx="6807200" cy="9939338"/>
  <p:defaultTextStyle>
    <a:defPPr>
      <a:defRPr lang="zh-TW"/>
    </a:defPPr>
    <a:lvl1pPr marL="0" algn="l" defTabSz="2667629" rtl="0" eaLnBrk="1" latinLnBrk="0" hangingPunct="1">
      <a:defRPr sz="5251" kern="1200">
        <a:solidFill>
          <a:schemeClr val="tx1"/>
        </a:solidFill>
        <a:latin typeface="+mn-lt"/>
        <a:ea typeface="+mn-ea"/>
        <a:cs typeface="+mn-cs"/>
      </a:defRPr>
    </a:lvl1pPr>
    <a:lvl2pPr marL="1333814" algn="l" defTabSz="2667629" rtl="0" eaLnBrk="1" latinLnBrk="0" hangingPunct="1">
      <a:defRPr sz="5251" kern="1200">
        <a:solidFill>
          <a:schemeClr val="tx1"/>
        </a:solidFill>
        <a:latin typeface="+mn-lt"/>
        <a:ea typeface="+mn-ea"/>
        <a:cs typeface="+mn-cs"/>
      </a:defRPr>
    </a:lvl2pPr>
    <a:lvl3pPr marL="2667629" algn="l" defTabSz="2667629" rtl="0" eaLnBrk="1" latinLnBrk="0" hangingPunct="1">
      <a:defRPr sz="5251" kern="1200">
        <a:solidFill>
          <a:schemeClr val="tx1"/>
        </a:solidFill>
        <a:latin typeface="+mn-lt"/>
        <a:ea typeface="+mn-ea"/>
        <a:cs typeface="+mn-cs"/>
      </a:defRPr>
    </a:lvl3pPr>
    <a:lvl4pPr marL="4001443" algn="l" defTabSz="2667629" rtl="0" eaLnBrk="1" latinLnBrk="0" hangingPunct="1">
      <a:defRPr sz="5251" kern="1200">
        <a:solidFill>
          <a:schemeClr val="tx1"/>
        </a:solidFill>
        <a:latin typeface="+mn-lt"/>
        <a:ea typeface="+mn-ea"/>
        <a:cs typeface="+mn-cs"/>
      </a:defRPr>
    </a:lvl4pPr>
    <a:lvl5pPr marL="5335257" algn="l" defTabSz="2667629" rtl="0" eaLnBrk="1" latinLnBrk="0" hangingPunct="1">
      <a:defRPr sz="5251" kern="1200">
        <a:solidFill>
          <a:schemeClr val="tx1"/>
        </a:solidFill>
        <a:latin typeface="+mn-lt"/>
        <a:ea typeface="+mn-ea"/>
        <a:cs typeface="+mn-cs"/>
      </a:defRPr>
    </a:lvl5pPr>
    <a:lvl6pPr marL="6669072" algn="l" defTabSz="2667629" rtl="0" eaLnBrk="1" latinLnBrk="0" hangingPunct="1">
      <a:defRPr sz="5251" kern="1200">
        <a:solidFill>
          <a:schemeClr val="tx1"/>
        </a:solidFill>
        <a:latin typeface="+mn-lt"/>
        <a:ea typeface="+mn-ea"/>
        <a:cs typeface="+mn-cs"/>
      </a:defRPr>
    </a:lvl6pPr>
    <a:lvl7pPr marL="8002886" algn="l" defTabSz="2667629" rtl="0" eaLnBrk="1" latinLnBrk="0" hangingPunct="1">
      <a:defRPr sz="5251" kern="1200">
        <a:solidFill>
          <a:schemeClr val="tx1"/>
        </a:solidFill>
        <a:latin typeface="+mn-lt"/>
        <a:ea typeface="+mn-ea"/>
        <a:cs typeface="+mn-cs"/>
      </a:defRPr>
    </a:lvl7pPr>
    <a:lvl8pPr marL="9336700" algn="l" defTabSz="2667629" rtl="0" eaLnBrk="1" latinLnBrk="0" hangingPunct="1">
      <a:defRPr sz="5251" kern="1200">
        <a:solidFill>
          <a:schemeClr val="tx1"/>
        </a:solidFill>
        <a:latin typeface="+mn-lt"/>
        <a:ea typeface="+mn-ea"/>
        <a:cs typeface="+mn-cs"/>
      </a:defRPr>
    </a:lvl8pPr>
    <a:lvl9pPr marL="10670514" algn="l" defTabSz="2667629" rtl="0" eaLnBrk="1" latinLnBrk="0" hangingPunct="1">
      <a:defRPr sz="5251" kern="1200">
        <a:solidFill>
          <a:schemeClr val="tx1"/>
        </a:solidFill>
        <a:latin typeface="+mn-lt"/>
        <a:ea typeface="+mn-ea"/>
        <a:cs typeface="+mn-cs"/>
      </a:defRPr>
    </a:lvl9pPr>
  </p:defaultTextStyle>
  <p:extLst>
    <p:ext uri="{EFAFB233-063F-42B5-8137-9DF3F51BA10A}">
      <p15:sldGuideLst xmlns:p15="http://schemas.microsoft.com/office/powerpoint/2012/main">
        <p15:guide id="1" pos="6735" userDrawn="1">
          <p15:clr>
            <a:srgbClr val="A4A3A4"/>
          </p15:clr>
        </p15:guide>
        <p15:guide id="2" orient="horz" pos="95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EFEF"/>
    <a:srgbClr val="E6E6E6"/>
    <a:srgbClr val="FF0000"/>
    <a:srgbClr val="03C6DB"/>
    <a:srgbClr val="02A5B6"/>
    <a:srgbClr val="41EBFD"/>
    <a:srgbClr val="02D8EE"/>
    <a:srgbClr val="FF9966"/>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5" autoAdjust="0"/>
    <p:restoredTop sz="95856" autoAdjust="0"/>
  </p:normalViewPr>
  <p:slideViewPr>
    <p:cSldViewPr snapToGrid="0">
      <p:cViewPr>
        <p:scale>
          <a:sx n="50" d="100"/>
          <a:sy n="50" d="100"/>
        </p:scale>
        <p:origin x="668" y="-82"/>
      </p:cViewPr>
      <p:guideLst>
        <p:guide pos="6735"/>
        <p:guide orient="horz"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1"/>
            <a:ext cx="2949989" cy="497970"/>
          </a:xfrm>
          <a:prstGeom prst="rect">
            <a:avLst/>
          </a:prstGeom>
        </p:spPr>
        <p:txBody>
          <a:bodyPr vert="horz" lIns="88318" tIns="44159" rIns="88318" bIns="44159" rtlCol="0"/>
          <a:lstStyle>
            <a:lvl1pPr algn="l">
              <a:defRPr sz="1000"/>
            </a:lvl1pPr>
          </a:lstStyle>
          <a:p>
            <a:endParaRPr lang="zh-TW" altLang="en-US"/>
          </a:p>
        </p:txBody>
      </p:sp>
      <p:sp>
        <p:nvSpPr>
          <p:cNvPr id="3" name="日期版面配置區 2"/>
          <p:cNvSpPr>
            <a:spLocks noGrp="1"/>
          </p:cNvSpPr>
          <p:nvPr>
            <p:ph type="dt" idx="1"/>
          </p:nvPr>
        </p:nvSpPr>
        <p:spPr>
          <a:xfrm>
            <a:off x="3855692" y="1"/>
            <a:ext cx="2949989" cy="497970"/>
          </a:xfrm>
          <a:prstGeom prst="rect">
            <a:avLst/>
          </a:prstGeom>
        </p:spPr>
        <p:txBody>
          <a:bodyPr vert="horz" lIns="88318" tIns="44159" rIns="88318" bIns="44159" rtlCol="0"/>
          <a:lstStyle>
            <a:lvl1pPr algn="r">
              <a:defRPr sz="1000"/>
            </a:lvl1pPr>
          </a:lstStyle>
          <a:p>
            <a:fld id="{81EABE09-5C1E-4BD4-92C5-C8A542457CC2}" type="datetimeFigureOut">
              <a:rPr lang="zh-TW" altLang="en-US" smtClean="0"/>
              <a:t>2023/6/15</a:t>
            </a:fld>
            <a:endParaRPr lang="zh-TW" altLang="en-US"/>
          </a:p>
        </p:txBody>
      </p:sp>
      <p:sp>
        <p:nvSpPr>
          <p:cNvPr id="4" name="投影片圖像版面配置區 3"/>
          <p:cNvSpPr>
            <a:spLocks noGrp="1" noRot="1" noChangeAspect="1"/>
          </p:cNvSpPr>
          <p:nvPr>
            <p:ph type="sldImg" idx="2"/>
          </p:nvPr>
        </p:nvSpPr>
        <p:spPr>
          <a:xfrm>
            <a:off x="2219325" y="1243013"/>
            <a:ext cx="2368550" cy="3355975"/>
          </a:xfrm>
          <a:prstGeom prst="rect">
            <a:avLst/>
          </a:prstGeom>
          <a:noFill/>
          <a:ln w="12700">
            <a:solidFill>
              <a:prstClr val="black"/>
            </a:solidFill>
          </a:ln>
        </p:spPr>
        <p:txBody>
          <a:bodyPr vert="horz" lIns="88318" tIns="44159" rIns="88318" bIns="44159" rtlCol="0" anchor="ctr"/>
          <a:lstStyle/>
          <a:p>
            <a:endParaRPr lang="zh-TW" altLang="en-US"/>
          </a:p>
        </p:txBody>
      </p:sp>
      <p:sp>
        <p:nvSpPr>
          <p:cNvPr id="5" name="備忘稿版面配置區 4"/>
          <p:cNvSpPr>
            <a:spLocks noGrp="1"/>
          </p:cNvSpPr>
          <p:nvPr>
            <p:ph type="body" sz="quarter" idx="3"/>
          </p:nvPr>
        </p:nvSpPr>
        <p:spPr>
          <a:xfrm>
            <a:off x="680421" y="4783896"/>
            <a:ext cx="5446369" cy="3912834"/>
          </a:xfrm>
          <a:prstGeom prst="rect">
            <a:avLst/>
          </a:prstGeom>
        </p:spPr>
        <p:txBody>
          <a:bodyPr vert="horz" lIns="88318" tIns="44159" rIns="88318" bIns="44159"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3" y="9441370"/>
            <a:ext cx="2949989" cy="497970"/>
          </a:xfrm>
          <a:prstGeom prst="rect">
            <a:avLst/>
          </a:prstGeom>
        </p:spPr>
        <p:txBody>
          <a:bodyPr vert="horz" lIns="88318" tIns="44159" rIns="88318" bIns="44159" rtlCol="0" anchor="b"/>
          <a:lstStyle>
            <a:lvl1pPr algn="l">
              <a:defRPr sz="1000"/>
            </a:lvl1pPr>
          </a:lstStyle>
          <a:p>
            <a:endParaRPr lang="zh-TW" altLang="en-US"/>
          </a:p>
        </p:txBody>
      </p:sp>
      <p:sp>
        <p:nvSpPr>
          <p:cNvPr id="7" name="投影片編號版面配置區 6"/>
          <p:cNvSpPr>
            <a:spLocks noGrp="1"/>
          </p:cNvSpPr>
          <p:nvPr>
            <p:ph type="sldNum" sz="quarter" idx="5"/>
          </p:nvPr>
        </p:nvSpPr>
        <p:spPr>
          <a:xfrm>
            <a:off x="3855692" y="9441370"/>
            <a:ext cx="2949989" cy="497970"/>
          </a:xfrm>
          <a:prstGeom prst="rect">
            <a:avLst/>
          </a:prstGeom>
        </p:spPr>
        <p:txBody>
          <a:bodyPr vert="horz" lIns="88318" tIns="44159" rIns="88318" bIns="44159" rtlCol="0" anchor="b"/>
          <a:lstStyle>
            <a:lvl1pPr algn="r">
              <a:defRPr sz="1000"/>
            </a:lvl1pPr>
          </a:lstStyle>
          <a:p>
            <a:fld id="{E06D5C7E-CF89-4A58-825A-D8302ACA9514}" type="slidenum">
              <a:rPr lang="zh-TW" altLang="en-US" smtClean="0"/>
              <a:t>‹#›</a:t>
            </a:fld>
            <a:endParaRPr lang="zh-TW" altLang="en-US"/>
          </a:p>
        </p:txBody>
      </p:sp>
    </p:spTree>
    <p:extLst>
      <p:ext uri="{BB962C8B-B14F-4D97-AF65-F5344CB8AC3E}">
        <p14:creationId xmlns:p14="http://schemas.microsoft.com/office/powerpoint/2010/main" val="143977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zh-TW" altLang="en-US"/>
              <a:t>按一下以編輯母片標題樣式</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59702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615910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zh-TW" altLang="en-US"/>
              <a:t>按一下以編輯母片標題樣式</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1404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244879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zh-TW" altLang="en-US"/>
              <a:t>按一下以編輯母片文字樣式</a:t>
            </a:r>
          </a:p>
        </p:txBody>
      </p:sp>
      <p:sp>
        <p:nvSpPr>
          <p:cNvPr id="4" name="Content Placeholder 3"/>
          <p:cNvSpPr>
            <a:spLocks noGrp="1"/>
          </p:cNvSpPr>
          <p:nvPr>
            <p:ph sz="half" idx="2"/>
          </p:nvPr>
        </p:nvSpPr>
        <p:spPr>
          <a:xfrm>
            <a:off x="1472912" y="11058863"/>
            <a:ext cx="9046274" cy="1626592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zh-TW" altLang="en-US"/>
              <a:t>按一下以編輯母片文字樣式</a:t>
            </a:r>
          </a:p>
        </p:txBody>
      </p:sp>
      <p:sp>
        <p:nvSpPr>
          <p:cNvPr id="6" name="Content Placeholder 5"/>
          <p:cNvSpPr>
            <a:spLocks noGrp="1"/>
          </p:cNvSpPr>
          <p:nvPr>
            <p:ph sz="quarter" idx="4"/>
          </p:nvPr>
        </p:nvSpPr>
        <p:spPr>
          <a:xfrm>
            <a:off x="10825461" y="11058863"/>
            <a:ext cx="9090826" cy="1626592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314953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212410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567354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zh-TW" altLang="en-US"/>
              <a:t>按一下以編輯母片標題樣式</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61722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zh-TW" altLang="en-US"/>
              <a:t>按一下圖示以新增圖片</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65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206027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2023/6/15</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46825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FC2FDD35-222F-4FA1-A04A-802F99828E2B}" type="datetimeFigureOut">
              <a:rPr lang="zh-TW" altLang="en-US" smtClean="0"/>
              <a:t>2023/6/15</a:t>
            </a:fld>
            <a:endParaRPr lang="zh-TW" alt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700699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EFEF"/>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spcBef>
                <a:spcPct val="0"/>
              </a:spcBef>
              <a:defRPr/>
            </a:pPr>
            <a:r>
              <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111</a:t>
            </a:r>
            <a:r>
              <a:rPr lang="zh-TW" altLang="en-US"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學年第二學期長期照顧核心模組課程成果發表暨長照教育在地實踐分享會</a:t>
            </a:r>
            <a:endPar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一</a:t>
            </a:r>
            <a:r>
              <a:rPr lang="en-US" altLang="zh-TW"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a:t>
            </a:r>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二、</a:t>
            </a:r>
            <a:r>
              <a:rPr lang="en-US" altLang="zh-TW"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111-2</a:t>
            </a:r>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開設核心模組課程簡介</a:t>
            </a:r>
          </a:p>
          <a:p>
            <a:endPar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566221" cy="738472"/>
          </a:xfrm>
          <a:prstGeom prst="rect">
            <a:avLst/>
          </a:prstGeom>
        </p:spPr>
        <p:txBody>
          <a:bodyPr wrap="none">
            <a:spAutoFit/>
          </a:bodyPr>
          <a:lstStyle/>
          <a:p>
            <a:pPr>
              <a:lnSpc>
                <a:spcPct val="130000"/>
              </a:lnSpc>
              <a:defRPr/>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三、</a:t>
            </a:r>
            <a:r>
              <a:rPr lang="en-US" altLang="zh-TW"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111-2</a:t>
            </a: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a:lnSpc>
                <a:spcPct val="130000"/>
              </a:lnSpc>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a:lnSpc>
                <a:spcPct val="130000"/>
              </a:lnSpc>
              <a:defRPr/>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a:lnSpc>
                <a:spcPct val="130000"/>
              </a:lnSpc>
              <a:defRPr/>
            </a:pPr>
            <a:r>
              <a:rPr lang="zh-TW" altLang="en-US" sz="3700" b="1" dirty="0">
                <a:solidFill>
                  <a:prstClr val="black"/>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華康龍門石碑"/>
              </a:rPr>
              <a:t>四、課程與活動成效</a:t>
            </a:r>
            <a:endParaRPr lang="en-US" altLang="zh-TW" sz="3700" b="1" dirty="0">
              <a:solidFill>
                <a:prstClr val="black"/>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1811815718"/>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111-2</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extLst>
              <p:ext uri="{D42A27DB-BD31-4B8C-83A1-F6EECF244321}">
                <p14:modId xmlns:p14="http://schemas.microsoft.com/office/powerpoint/2010/main" val="2641460111"/>
              </p:ext>
            </p:extLst>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extLst>
              <p:ext uri="{D42A27DB-BD31-4B8C-83A1-F6EECF244321}">
                <p14:modId xmlns:p14="http://schemas.microsoft.com/office/powerpoint/2010/main" val="3692516198"/>
              </p:ext>
            </p:extLst>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extLst>
              <p:ext uri="{D42A27DB-BD31-4B8C-83A1-F6EECF244321}">
                <p14:modId xmlns:p14="http://schemas.microsoft.com/office/powerpoint/2010/main" val="4283773652"/>
              </p:ext>
            </p:extLst>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extLst>
              <p:ext uri="{D42A27DB-BD31-4B8C-83A1-F6EECF244321}">
                <p14:modId xmlns:p14="http://schemas.microsoft.com/office/powerpoint/2010/main" val="2302357264"/>
              </p:ext>
            </p:extLst>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extLst>
              <p:ext uri="{D42A27DB-BD31-4B8C-83A1-F6EECF244321}">
                <p14:modId xmlns:p14="http://schemas.microsoft.com/office/powerpoint/2010/main" val="3718240414"/>
              </p:ext>
            </p:extLst>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indent="0">
              <a:buFont typeface="Arial" panose="020B0604020202020204" pitchFamily="34" charset="0"/>
              <a:buNone/>
            </a:pPr>
            <a:r>
              <a:rPr lang="zh-TW" altLang="en-US" sz="3600" dirty="0">
                <a:latin typeface="微軟正黑體" panose="020B0604030504040204" pitchFamily="34" charset="-120"/>
                <a:ea typeface="微軟正黑體" panose="020B0604030504040204" pitchFamily="34" charset="-120"/>
              </a:rPr>
              <a:t>　　本系辦理實習前說明會，給予學生實習前勉勵，「最後一哩」是最後階段實習，但對於學生來也是銜接職場的「第一哩」，期盼學生不再以實習生角度看職場，而是以正式員工身分看待未來的自己</a:t>
            </a:r>
            <a:r>
              <a:rPr lang="en-US" altLang="zh-TW" sz="3600" dirty="0">
                <a:latin typeface="微軟正黑體" panose="020B0604030504040204" pitchFamily="34" charset="-120"/>
                <a:ea typeface="微軟正黑體" panose="020B0604030504040204" pitchFamily="34" charset="-120"/>
              </a:rPr>
              <a:t>…</a:t>
            </a:r>
          </a:p>
          <a:p>
            <a:pPr marL="0" indent="0">
              <a:buFont typeface="Arial" panose="020B0604020202020204" pitchFamily="34" charset="0"/>
              <a:buNone/>
            </a:pPr>
            <a:r>
              <a:rPr lang="zh-TW" altLang="en-US" sz="3600" dirty="0">
                <a:latin typeface="微軟正黑體" panose="020B0604030504040204" pitchFamily="34" charset="-120"/>
                <a:ea typeface="微軟正黑體" panose="020B0604030504040204" pitchFamily="34" charset="-120"/>
              </a:rPr>
              <a:t>　　與會實習機構提供在薪實習，並吸引部分大四學生畢業即就業</a:t>
            </a:r>
            <a:r>
              <a:rPr lang="en-US" altLang="zh-TW" sz="3600" dirty="0">
                <a:latin typeface="微軟正黑體" panose="020B0604030504040204" pitchFamily="34" charset="-120"/>
                <a:ea typeface="微軟正黑體" panose="020B0604030504040204" pitchFamily="34" charset="-120"/>
              </a:rPr>
              <a:t>…</a:t>
            </a:r>
          </a:p>
          <a:p>
            <a:pPr marL="0" indent="0">
              <a:buFont typeface="Arial" panose="020B0604020202020204" pitchFamily="34" charset="0"/>
              <a:buNone/>
            </a:pPr>
            <a:endParaRPr lang="zh-TW" altLang="zh-TW" sz="3600" dirty="0">
              <a:latin typeface="微軟正黑體" panose="020B0604030504040204" pitchFamily="34" charset="-120"/>
              <a:ea typeface="微軟正黑體" panose="020B0604030504040204" pitchFamily="34" charset="-120"/>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zh-TW" altLang="en-US" sz="11500" dirty="0">
                <a:latin typeface="標楷體" panose="03000509000000000000" pitchFamily="65" charset="-120"/>
                <a:ea typeface="標楷體" panose="03000509000000000000" pitchFamily="65" charset="-120"/>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zh-TW" altLang="en-US" sz="11500" dirty="0">
                <a:latin typeface="標楷體" panose="03000509000000000000" pitchFamily="65" charset="-120"/>
                <a:ea typeface="標楷體" panose="03000509000000000000" pitchFamily="65" charset="-120"/>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r>
              <a:rPr lang="en-US" altLang="zh-TW" dirty="0"/>
              <a:t>    </a:t>
            </a:r>
            <a:r>
              <a:rPr lang="zh-TW" altLang="en-US" dirty="0"/>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extLst>
              <p:ext uri="{D42A27DB-BD31-4B8C-83A1-F6EECF244321}">
                <p14:modId xmlns:p14="http://schemas.microsoft.com/office/powerpoint/2010/main" val="156948902"/>
              </p:ext>
            </p:extLst>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r>
              <a:rPr lang="en-US" altLang="zh-TW" dirty="0"/>
              <a:t>    </a:t>
            </a:r>
            <a:r>
              <a:rPr lang="zh-TW" altLang="en-US" dirty="0"/>
              <a:t>本系課程模組共分為社工專業模組及長期照顧模組，社工專業模組為專技高考社工師規定知十五門課程及實習；長期照顧模組為長期照顧核心模組課程及本系搭配而成。並配合長照</a:t>
            </a:r>
            <a:r>
              <a:rPr lang="en-US" altLang="zh-TW" dirty="0"/>
              <a:t>2.0</a:t>
            </a:r>
            <a:r>
              <a:rPr lang="zh-TW" altLang="en-US" dirty="0"/>
              <a:t>政策走向逐年滾動式調整</a:t>
            </a:r>
            <a:r>
              <a:rPr lang="en-US" altLang="zh-TW" dirty="0"/>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spcBef>
                <a:spcPct val="0"/>
              </a:spcBef>
              <a:defRPr/>
            </a:pPr>
            <a:endPar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276490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r>
              <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111</a:t>
            </a:r>
            <a:r>
              <a:rPr kumimoji="0" lang="zh-TW" altLang="en-US"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學年第二學期長期照顧核心模組課程成果發表暨長照教育在地實踐分享會</a:t>
            </a: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一</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二、</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開設核心模組課程簡介</a:t>
            </a:r>
          </a:p>
          <a:p>
            <a:pPr marL="0" marR="0" lvl="0" indent="0" algn="l" defTabSz="2667629" rtl="0" eaLnBrk="1" fontAlgn="auto" latinLnBrk="0" hangingPunct="1">
              <a:lnSpc>
                <a:spcPct val="100000"/>
              </a:lnSpc>
              <a:spcBef>
                <a:spcPts val="0"/>
              </a:spcBef>
              <a:spcAft>
                <a:spcPts val="0"/>
              </a:spcAft>
              <a:buClrTx/>
              <a:buSzTx/>
              <a:buFontTx/>
              <a:buNone/>
              <a:tabLst/>
              <a:defRPr/>
            </a:pPr>
            <a:endPar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649577"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三、</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rPr>
              <a:t>四、課程與活動成效</a:t>
            </a:r>
            <a:endParaRPr kumimoji="0" lang="en-US" altLang="zh-TW"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1543650825"/>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111-2</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extLst/>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extLst/>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extLst/>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extLst/>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extLst/>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本系辦理實習前說明會，給予學生實習前勉勵，「最後一哩」是最後階段實習，但對於學生來也是銜接職場的「第一哩」，期盼學生不再以實習生角度看職場，而是以正式員工身分看待未來的自己</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與會實習機構提供在薪實習，並吸引部分大四學生畢業即就業</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endParaRPr kumimoji="0" lang="zh-TW"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extLst/>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本系課程模組共分為社工專業模組及長期照顧模組，社工專業模組為專技高考社工師規定知十五門課程及實習；長期照顧模組為長期照顧核心模組課程及本系搭配而成。並配合長照</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2.0</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政策走向逐年滾動式調整</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338285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r>
              <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111</a:t>
            </a:r>
            <a:r>
              <a:rPr kumimoji="0" lang="zh-TW" altLang="en-US"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學年第二學期長期照顧核心模組課程成果發表暨長照教育在地實踐分享會</a:t>
            </a: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一</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二、</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開設核心模組課程簡介</a:t>
            </a:r>
          </a:p>
          <a:p>
            <a:pPr marL="0" marR="0" lvl="0" indent="0" algn="l" defTabSz="2667629" rtl="0" eaLnBrk="1" fontAlgn="auto" latinLnBrk="0" hangingPunct="1">
              <a:lnSpc>
                <a:spcPct val="100000"/>
              </a:lnSpc>
              <a:spcBef>
                <a:spcPts val="0"/>
              </a:spcBef>
              <a:spcAft>
                <a:spcPts val="0"/>
              </a:spcAft>
              <a:buClrTx/>
              <a:buSzTx/>
              <a:buFontTx/>
              <a:buNone/>
              <a:tabLst/>
              <a:defRPr/>
            </a:pPr>
            <a:endPar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649577"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三、</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111-2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rPr>
              <a:t>四、課程與活動成效</a:t>
            </a:r>
            <a:endParaRPr kumimoji="0" lang="en-US" altLang="zh-TW"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4177202368"/>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111-2</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extLst/>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extLst/>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extLst/>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extLst/>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extLst/>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本系辦理實習前說明會，給予學生實習前勉勵，「最後一哩」是最後階段實習，但對於學生來也是銜接職場的「第一哩」，期盼學生不再以實習生角度看職場，而是以正式員工身分看待未來的自己</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與會實習機構提供在薪實習，並吸引部分大四學生畢業即就業</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endParaRPr kumimoji="0" lang="zh-TW"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extLst/>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本系課程模組共分為社工專業模組及長期照顧模組，社工專業模組為專技高考社工師規定知十五門課程及實習；長期照顧模組為長期照顧核心模組課程及本系搭配而成。並配合長照</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2.0</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政策走向逐年滾動式調整</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890798096"/>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TotalTime>
  <Words>1884</Words>
  <Application>Microsoft Office PowerPoint</Application>
  <PresentationFormat>自訂</PresentationFormat>
  <Paragraphs>498</Paragraphs>
  <Slides>3</Slides>
  <Notes>0</Notes>
  <HiddenSlides>0</HiddenSlides>
  <MMClips>0</MMClips>
  <ScaleCrop>false</ScaleCrop>
  <HeadingPairs>
    <vt:vector size="6" baseType="variant">
      <vt:variant>
        <vt:lpstr>使用字型</vt:lpstr>
      </vt:variant>
      <vt:variant>
        <vt:i4>9</vt:i4>
      </vt:variant>
      <vt:variant>
        <vt:lpstr>佈景主題</vt:lpstr>
      </vt:variant>
      <vt:variant>
        <vt:i4>1</vt:i4>
      </vt:variant>
      <vt:variant>
        <vt:lpstr>投影片標題</vt:lpstr>
      </vt:variant>
      <vt:variant>
        <vt:i4>3</vt:i4>
      </vt:variant>
    </vt:vector>
  </HeadingPairs>
  <TitlesOfParts>
    <vt:vector size="13" baseType="lpstr">
      <vt:lpstr>華康中黑體</vt:lpstr>
      <vt:lpstr>華康龍門石碑</vt:lpstr>
      <vt:lpstr>微軟正黑體</vt:lpstr>
      <vt:lpstr>新細明體</vt:lpstr>
      <vt:lpstr>標楷體</vt:lpstr>
      <vt:lpstr>Arial</vt:lpstr>
      <vt:lpstr>Calibri</vt:lpstr>
      <vt:lpstr>Calibri Light</vt:lpstr>
      <vt:lpstr>Times New Roman</vt:lpstr>
      <vt:lpstr>Office 佈景主題</vt:lpstr>
      <vt:lpstr>校名 系所名稱</vt:lpstr>
      <vt:lpstr>校名 系所名稱</vt:lpstr>
      <vt:lpstr>校名 系所名稱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國立臺北護理健康大學 高齡健康照護系 </dc:title>
  <dc:creator>USER</dc:creator>
  <cp:lastModifiedBy>李秋嬋</cp:lastModifiedBy>
  <cp:revision>73</cp:revision>
  <cp:lastPrinted>2019-06-19T02:49:30Z</cp:lastPrinted>
  <dcterms:modified xsi:type="dcterms:W3CDTF">2023-06-15T05:51:25Z</dcterms:modified>
</cp:coreProperties>
</file>