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wdp" ContentType="image/vnd.ms-photo"/>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tags/tag1.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60" r:id="rId1"/>
  </p:sldMasterIdLst>
  <p:notesMasterIdLst>
    <p:notesMasterId r:id="rId12"/>
  </p:notesMasterIdLst>
  <p:handoutMasterIdLst>
    <p:handoutMasterId r:id="rId13"/>
  </p:handoutMasterIdLst>
  <p:sldIdLst>
    <p:sldId id="256" r:id="rId2"/>
    <p:sldId id="302" r:id="rId3"/>
    <p:sldId id="293" r:id="rId4"/>
    <p:sldId id="294" r:id="rId5"/>
    <p:sldId id="296" r:id="rId6"/>
    <p:sldId id="295" r:id="rId7"/>
    <p:sldId id="292" r:id="rId8"/>
    <p:sldId id="297" r:id="rId9"/>
    <p:sldId id="298" r:id="rId10"/>
    <p:sldId id="275" r:id="rId11"/>
  </p:sldIdLst>
  <p:sldSz cx="9144000" cy="6858000" type="screen4x3"/>
  <p:notesSz cx="6735763" cy="9866313"/>
  <p:embeddedFontLst>
    <p:embeddedFont>
      <p:font typeface="Calibri" panose="020F0502020204030204" pitchFamily="34" charset="0"/>
      <p:regular r:id="rId14"/>
      <p:bold r:id="rId15"/>
      <p:italic r:id="rId16"/>
      <p:boldItalic r:id="rId17"/>
    </p:embeddedFont>
    <p:embeddedFont>
      <p:font typeface="Microsoft YaHei" panose="020B0503020204020204" pitchFamily="34" charset="-122"/>
      <p:regular r:id="rId18"/>
      <p:bold r:id="rId19"/>
    </p:embeddedFont>
    <p:embeddedFont>
      <p:font typeface="微軟正黑體" panose="020B0604030504040204" pitchFamily="34" charset="-120"/>
      <p:regular r:id="rId20"/>
      <p:bold r:id="rId21"/>
    </p:embeddedFont>
    <p:embeddedFont>
      <p:font typeface="華康龍門石碑" panose="03000709000000000000" pitchFamily="65" charset="-120"/>
      <p:regular r:id="rId22"/>
    </p:embeddedFont>
    <p:embeddedFont>
      <p:font typeface="Calibri Light" panose="020F0302020204030204" pitchFamily="34" charset="0"/>
      <p:regular r:id="rId23"/>
      <p:italic r:id="rId24"/>
    </p:embeddedFont>
    <p:embeddedFont>
      <p:font typeface="SimSun" panose="02010600030101010101" pitchFamily="2" charset="-122"/>
      <p:regular r:id="rId25"/>
    </p:embeddedFont>
    <p:embeddedFont>
      <p:font typeface="標楷體" panose="03000509000000000000" pitchFamily="65" charset="-120"/>
      <p:regular r:id="rId26"/>
    </p:embeddedFont>
  </p:embeddedFont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sldGuideLst>
    </p:ext>
    <p:ext uri="{2D200454-40CA-4A62-9FC3-DE9A4176ACB9}">
      <p15:notesGuideLst xmlns:p15="http://schemas.microsoft.com/office/powerpoint/2012/main">
        <p15:guide id="1" orient="horz" pos="3108" userDrawn="1">
          <p15:clr>
            <a:srgbClr val="A4A3A4"/>
          </p15:clr>
        </p15:guide>
        <p15:guide id="2" pos="2122"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CCFF"/>
    <a:srgbClr val="66CCFF"/>
    <a:srgbClr val="5E907F"/>
    <a:srgbClr val="39B44C"/>
    <a:srgbClr val="0D8942"/>
    <a:srgbClr val="61953D"/>
    <a:srgbClr val="FF99FF"/>
    <a:srgbClr val="118942"/>
    <a:srgbClr val="15673A"/>
    <a:srgbClr val="33353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E8B1032C-EA38-4F05-BA0D-38AFFFC7BED3}" styleName="淺色樣式 3 - 輔色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93296810-A885-4BE3-A3E7-6D5BEEA58F35}" styleName="中等深淺樣式 2 - 輔色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16D9F66E-5EB9-4882-86FB-DCBF35E3C3E4}" styleName="中等深淺樣式 4 - 輔色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2A488322-F2BA-4B5B-9748-0D474271808F}" styleName="中等深淺樣式 3 - 輔色 6">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6"/>
          </a:solidFill>
        </a:fill>
      </a:tcStyle>
    </a:lastCol>
    <a:firstCol>
      <a:tcTxStyle b="on">
        <a:fontRef idx="minor">
          <a:scrgbClr r="0" g="0" b="0"/>
        </a:fontRef>
        <a:schemeClr val="lt1"/>
      </a:tcTxStyle>
      <a:tcStyle>
        <a:tcBdr/>
        <a:fill>
          <a:solidFill>
            <a:schemeClr val="accent6"/>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6"/>
          </a:solidFill>
        </a:fill>
      </a:tcStyle>
    </a:firstRow>
  </a:tblStyle>
  <a:tblStyle styleId="{912C8C85-51F0-491E-9774-3900AFEF0FD7}" styleName="淺色樣式 2 - 輔色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10A1B5D5-9B99-4C35-A422-299274C87663}" styleName="中等深淺樣式 1 - 輔色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中等深淺樣式 2 - 輔色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73A0DAA-6AF3-43AB-8588-CEC1D06C72B9}" styleName="中等深淺樣式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6E25E649-3F16-4E02-A733-19D2CDBF48F0}" styleName="中等深淺樣式 3 - 輔色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3B4B98B0-60AC-42C2-AFA5-B58CD77FA1E5}" styleName="淺色樣式 1 - 輔色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7E9639D4-E3E2-4D34-9284-5A2195B3D0D7}" styleName="淺色樣式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5A111915-BE36-4E01-A7E5-04B1672EAD32}" styleName="淺色樣式 2 - 輔色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69012ECD-51FC-41F1-AA8D-1B2483CD663E}" styleName="淺色樣式 2 - 輔色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5940675A-B579-460E-94D1-54222C63F5DA}" styleName="無樣式、表格格線">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38B1855-1B75-4FBE-930C-398BA8C253C6}" styleName="佈景主題樣式 2 - 輔色 6">
    <a:tblBg>
      <a:fillRef idx="3">
        <a:schemeClr val="accent6"/>
      </a:fillRef>
      <a:effectRef idx="3">
        <a:schemeClr val="accent6"/>
      </a:effectRef>
    </a:tblBg>
    <a:wholeTbl>
      <a:tcTxStyle>
        <a:fontRef idx="minor">
          <a:scrgbClr r="0" g="0" b="0"/>
        </a:fontRef>
        <a:schemeClr val="lt1"/>
      </a:tcTxStyle>
      <a:tcStyle>
        <a:tcBdr>
          <a:left>
            <a:lnRef idx="1">
              <a:schemeClr val="accent6">
                <a:tint val="50000"/>
              </a:schemeClr>
            </a:lnRef>
          </a:left>
          <a:right>
            <a:lnRef idx="1">
              <a:schemeClr val="accent6">
                <a:tint val="50000"/>
              </a:schemeClr>
            </a:lnRef>
          </a:right>
          <a:top>
            <a:lnRef idx="1">
              <a:schemeClr val="accent6">
                <a:tint val="50000"/>
              </a:schemeClr>
            </a:lnRef>
          </a:top>
          <a:bottom>
            <a:lnRef idx="1">
              <a:schemeClr val="accent6">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2" autoAdjust="0"/>
    <p:restoredTop sz="96429" autoAdjust="0"/>
  </p:normalViewPr>
  <p:slideViewPr>
    <p:cSldViewPr snapToGrid="0">
      <p:cViewPr varScale="1">
        <p:scale>
          <a:sx n="81" d="100"/>
          <a:sy n="81" d="100"/>
        </p:scale>
        <p:origin x="132" y="252"/>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napToGrid="0">
      <p:cViewPr varScale="1">
        <p:scale>
          <a:sx n="86" d="100"/>
          <a:sy n="86" d="100"/>
        </p:scale>
        <p:origin x="3786" y="72"/>
      </p:cViewPr>
      <p:guideLst>
        <p:guide orient="horz" pos="3108"/>
        <p:guide pos="2122"/>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handoutMaster" Target="handoutMasters/handoutMaster1.xml"/><Relationship Id="rId18" Type="http://schemas.openxmlformats.org/officeDocument/2006/relationships/font" Target="fonts/font5.fntdata"/><Relationship Id="rId26" Type="http://schemas.openxmlformats.org/officeDocument/2006/relationships/font" Target="fonts/font13.fntdata"/><Relationship Id="rId3" Type="http://schemas.openxmlformats.org/officeDocument/2006/relationships/slide" Target="slides/slide2.xml"/><Relationship Id="rId21" Type="http://schemas.openxmlformats.org/officeDocument/2006/relationships/font" Target="fonts/font8.fntdata"/><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font" Target="fonts/font4.fntdata"/><Relationship Id="rId25" Type="http://schemas.openxmlformats.org/officeDocument/2006/relationships/font" Target="fonts/font12.fntdata"/><Relationship Id="rId2" Type="http://schemas.openxmlformats.org/officeDocument/2006/relationships/slide" Target="slides/slide1.xml"/><Relationship Id="rId16" Type="http://schemas.openxmlformats.org/officeDocument/2006/relationships/font" Target="fonts/font3.fntdata"/><Relationship Id="rId20" Type="http://schemas.openxmlformats.org/officeDocument/2006/relationships/font" Target="fonts/font7.fntdata"/><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1.fntdata"/><Relationship Id="rId5" Type="http://schemas.openxmlformats.org/officeDocument/2006/relationships/slide" Target="slides/slide4.xml"/><Relationship Id="rId15" Type="http://schemas.openxmlformats.org/officeDocument/2006/relationships/font" Target="fonts/font2.fntdata"/><Relationship Id="rId23" Type="http://schemas.openxmlformats.org/officeDocument/2006/relationships/font" Target="fonts/font10.fntdata"/><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font" Target="fonts/font6.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1.fntdata"/><Relationship Id="rId22" Type="http://schemas.openxmlformats.org/officeDocument/2006/relationships/font" Target="fonts/font9.fntdata"/><Relationship Id="rId27" Type="http://schemas.openxmlformats.org/officeDocument/2006/relationships/presProps" Target="presProps.xml"/><Relationship Id="rId30"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0F5CF08-BAC0-4C0B-BADD-F5B6CD07B062}" type="doc">
      <dgm:prSet loTypeId="urn:microsoft.com/office/officeart/2005/8/layout/vList6" loCatId="list" qsTypeId="urn:microsoft.com/office/officeart/2005/8/quickstyle/simple1" qsCatId="simple" csTypeId="urn:microsoft.com/office/officeart/2005/8/colors/colorful1" csCatId="colorful" phldr="1"/>
      <dgm:spPr/>
      <dgm:t>
        <a:bodyPr/>
        <a:lstStyle/>
        <a:p>
          <a:endParaRPr lang="zh-TW" altLang="en-US"/>
        </a:p>
      </dgm:t>
    </dgm:pt>
    <dgm:pt modelId="{CFF255AA-6678-4485-AC2B-7A1817E9B5FA}">
      <dgm:prSet phldrT="[文字]" custT="1"/>
      <dgm:spPr/>
      <dgm:t>
        <a:bodyPr/>
        <a:lstStyle/>
        <a:p>
          <a:pPr algn="l" fontAlgn="ctr">
            <a:lnSpc>
              <a:spcPts val="1800"/>
            </a:lnSpc>
          </a:pPr>
          <a:r>
            <a:rPr lang="zh-TW" altLang="en-US" sz="1800" b="1" dirty="0" smtClean="0">
              <a:solidFill>
                <a:schemeClr val="tx1"/>
              </a:solidFill>
              <a:latin typeface="微軟正黑體" panose="020B0604030504040204" pitchFamily="34" charset="-120"/>
              <a:ea typeface="微軟正黑體" panose="020B0604030504040204" pitchFamily="34" charset="-120"/>
            </a:rPr>
            <a:t>居服督導實際實習較原先課程複雜，縣市政府與中央服務內容不一致</a:t>
          </a:r>
          <a:endParaRPr lang="zh-TW" altLang="en-US" sz="1800" b="1" dirty="0">
            <a:solidFill>
              <a:schemeClr val="tx1"/>
            </a:solidFill>
            <a:latin typeface="微軟正黑體" panose="020B0604030504040204" pitchFamily="34" charset="-120"/>
            <a:ea typeface="微軟正黑體" panose="020B0604030504040204" pitchFamily="34" charset="-120"/>
          </a:endParaRPr>
        </a:p>
      </dgm:t>
    </dgm:pt>
    <dgm:pt modelId="{4306A440-BD1B-4FF9-8BA5-67CECA54FF2D}" type="parTrans" cxnId="{33359094-2998-4278-A2DA-7971A16ABA3A}">
      <dgm:prSet/>
      <dgm:spPr/>
      <dgm:t>
        <a:bodyPr/>
        <a:lstStyle/>
        <a:p>
          <a:endParaRPr lang="zh-TW" altLang="en-US"/>
        </a:p>
      </dgm:t>
    </dgm:pt>
    <dgm:pt modelId="{C2442B87-F90F-4E41-84EA-40F25D066DD3}" type="sibTrans" cxnId="{33359094-2998-4278-A2DA-7971A16ABA3A}">
      <dgm:prSet/>
      <dgm:spPr/>
      <dgm:t>
        <a:bodyPr/>
        <a:lstStyle/>
        <a:p>
          <a:endParaRPr lang="zh-TW" altLang="en-US"/>
        </a:p>
      </dgm:t>
    </dgm:pt>
    <dgm:pt modelId="{D30316D5-C621-4598-A60D-84E686DBC131}">
      <dgm:prSet phldrT="[文字]" custT="1"/>
      <dgm:spPr/>
      <dgm:t>
        <a:bodyPr anchor="ctr"/>
        <a:lstStyle/>
        <a:p>
          <a:pPr fontAlgn="ctr">
            <a:lnSpc>
              <a:spcPts val="1800"/>
            </a:lnSpc>
          </a:pPr>
          <a:r>
            <a:rPr lang="zh-TW" altLang="en-US" sz="1800" b="1" dirty="0" smtClean="0">
              <a:latin typeface="微軟正黑體" panose="020B0604030504040204" pitchFamily="34" charset="-120"/>
              <a:ea typeface="微軟正黑體" panose="020B0604030504040204" pitchFamily="34" charset="-120"/>
            </a:rPr>
            <a:t>微調課程內容，提前告知學生產業現況</a:t>
          </a:r>
          <a:endParaRPr lang="zh-TW" altLang="en-US" sz="1800" b="1" dirty="0">
            <a:latin typeface="微軟正黑體" panose="020B0604030504040204" pitchFamily="34" charset="-120"/>
            <a:ea typeface="微軟正黑體" panose="020B0604030504040204" pitchFamily="34" charset="-120"/>
          </a:endParaRPr>
        </a:p>
      </dgm:t>
    </dgm:pt>
    <dgm:pt modelId="{10005ED4-DDBD-4423-A9A5-BA5B4BD3F04F}" type="parTrans" cxnId="{E9C7AFB2-221A-4493-BE76-60514DC1C4DE}">
      <dgm:prSet/>
      <dgm:spPr/>
      <dgm:t>
        <a:bodyPr/>
        <a:lstStyle/>
        <a:p>
          <a:endParaRPr lang="zh-TW" altLang="en-US"/>
        </a:p>
      </dgm:t>
    </dgm:pt>
    <dgm:pt modelId="{0BC31155-9A0B-401B-97C6-DD142BC29C09}" type="sibTrans" cxnId="{E9C7AFB2-221A-4493-BE76-60514DC1C4DE}">
      <dgm:prSet/>
      <dgm:spPr/>
      <dgm:t>
        <a:bodyPr/>
        <a:lstStyle/>
        <a:p>
          <a:endParaRPr lang="zh-TW" altLang="en-US"/>
        </a:p>
      </dgm:t>
    </dgm:pt>
    <dgm:pt modelId="{268AD06C-4E79-4341-93AF-ED7242D8ACBB}">
      <dgm:prSet phldrT="[文字]" custT="1"/>
      <dgm:spPr>
        <a:solidFill>
          <a:srgbClr val="FFC000"/>
        </a:solidFill>
      </dgm:spPr>
      <dgm:t>
        <a:bodyPr/>
        <a:lstStyle/>
        <a:p>
          <a:pPr algn="l" fontAlgn="ctr">
            <a:lnSpc>
              <a:spcPts val="1800"/>
            </a:lnSpc>
          </a:pPr>
          <a:r>
            <a:rPr lang="zh-TW" altLang="en-US" sz="1800" b="1" dirty="0" smtClean="0">
              <a:solidFill>
                <a:schemeClr val="tx1"/>
              </a:solidFill>
              <a:latin typeface="微軟正黑體" panose="020B0604030504040204" pitchFamily="34" charset="-120"/>
              <a:ea typeface="微軟正黑體" panose="020B0604030504040204" pitchFamily="34" charset="-120"/>
            </a:rPr>
            <a:t>部分模組課程設計為選修課，但學生未注意而無法取得模組證書</a:t>
          </a:r>
          <a:endParaRPr lang="zh-TW" altLang="en-US" sz="1800" b="1" dirty="0">
            <a:solidFill>
              <a:schemeClr val="tx1"/>
            </a:solidFill>
            <a:latin typeface="微軟正黑體" panose="020B0604030504040204" pitchFamily="34" charset="-120"/>
            <a:ea typeface="微軟正黑體" panose="020B0604030504040204" pitchFamily="34" charset="-120"/>
          </a:endParaRPr>
        </a:p>
      </dgm:t>
    </dgm:pt>
    <dgm:pt modelId="{08401202-8148-4306-9483-29690DFFF4E1}" type="parTrans" cxnId="{03313D58-FE7B-4746-9BA6-7455E02F4B1A}">
      <dgm:prSet/>
      <dgm:spPr/>
      <dgm:t>
        <a:bodyPr/>
        <a:lstStyle/>
        <a:p>
          <a:endParaRPr lang="zh-TW" altLang="en-US"/>
        </a:p>
      </dgm:t>
    </dgm:pt>
    <dgm:pt modelId="{A54EF59E-C273-4EF4-A062-24A001B29483}" type="sibTrans" cxnId="{03313D58-FE7B-4746-9BA6-7455E02F4B1A}">
      <dgm:prSet/>
      <dgm:spPr/>
      <dgm:t>
        <a:bodyPr/>
        <a:lstStyle/>
        <a:p>
          <a:endParaRPr lang="zh-TW" altLang="en-US"/>
        </a:p>
      </dgm:t>
    </dgm:pt>
    <dgm:pt modelId="{D4EB75FE-B679-40D7-8CF8-C16B8877F0CC}">
      <dgm:prSet phldrT="[文字]" custT="1"/>
      <dgm:spPr>
        <a:solidFill>
          <a:schemeClr val="accent4">
            <a:lumMod val="20000"/>
            <a:lumOff val="80000"/>
            <a:alpha val="90000"/>
          </a:schemeClr>
        </a:solidFill>
      </dgm:spPr>
      <dgm:t>
        <a:bodyPr anchor="ctr"/>
        <a:lstStyle/>
        <a:p>
          <a:pPr>
            <a:lnSpc>
              <a:spcPts val="1800"/>
            </a:lnSpc>
          </a:pPr>
          <a:r>
            <a:rPr lang="zh-TW" altLang="en-US" sz="1800" b="1" dirty="0" smtClean="0">
              <a:latin typeface="微軟正黑體" panose="020B0604030504040204" pitchFamily="34" charset="-120"/>
              <a:ea typeface="微軟正黑體" panose="020B0604030504040204" pitchFamily="34" charset="-120"/>
            </a:rPr>
            <a:t>加強宣導或修正該門課為必修</a:t>
          </a:r>
          <a:endParaRPr lang="zh-TW" altLang="en-US" sz="1800" b="1" dirty="0">
            <a:latin typeface="微軟正黑體" panose="020B0604030504040204" pitchFamily="34" charset="-120"/>
            <a:ea typeface="微軟正黑體" panose="020B0604030504040204" pitchFamily="34" charset="-120"/>
          </a:endParaRPr>
        </a:p>
      </dgm:t>
    </dgm:pt>
    <dgm:pt modelId="{EB1ED858-4582-46A7-9D03-B41CF32F3101}" type="parTrans" cxnId="{7F55094C-DFB2-41CF-AA72-FEF762EE352B}">
      <dgm:prSet/>
      <dgm:spPr/>
      <dgm:t>
        <a:bodyPr/>
        <a:lstStyle/>
        <a:p>
          <a:endParaRPr lang="zh-TW" altLang="en-US"/>
        </a:p>
      </dgm:t>
    </dgm:pt>
    <dgm:pt modelId="{CF5DCCA2-D625-4BE7-A459-62C2ABF6C9E5}" type="sibTrans" cxnId="{7F55094C-DFB2-41CF-AA72-FEF762EE352B}">
      <dgm:prSet/>
      <dgm:spPr/>
      <dgm:t>
        <a:bodyPr/>
        <a:lstStyle/>
        <a:p>
          <a:endParaRPr lang="zh-TW" altLang="en-US"/>
        </a:p>
      </dgm:t>
    </dgm:pt>
    <dgm:pt modelId="{5A52FF61-9767-4A44-A7E7-BD9ECD32690F}" type="pres">
      <dgm:prSet presAssocID="{B0F5CF08-BAC0-4C0B-BADD-F5B6CD07B062}" presName="Name0" presStyleCnt="0">
        <dgm:presLayoutVars>
          <dgm:dir/>
          <dgm:animLvl val="lvl"/>
          <dgm:resizeHandles/>
        </dgm:presLayoutVars>
      </dgm:prSet>
      <dgm:spPr/>
      <dgm:t>
        <a:bodyPr/>
        <a:lstStyle/>
        <a:p>
          <a:endParaRPr lang="zh-TW" altLang="en-US"/>
        </a:p>
      </dgm:t>
    </dgm:pt>
    <dgm:pt modelId="{EB7DDA69-3ED7-45D0-8011-5C73A7F86DAB}" type="pres">
      <dgm:prSet presAssocID="{CFF255AA-6678-4485-AC2B-7A1817E9B5FA}" presName="linNode" presStyleCnt="0"/>
      <dgm:spPr/>
    </dgm:pt>
    <dgm:pt modelId="{55D4C9B1-EA57-4306-8F45-B360EA0D1F3E}" type="pres">
      <dgm:prSet presAssocID="{CFF255AA-6678-4485-AC2B-7A1817E9B5FA}" presName="parentShp" presStyleLbl="node1" presStyleIdx="0" presStyleCnt="2" custLinFactNeighborX="-5359">
        <dgm:presLayoutVars>
          <dgm:bulletEnabled val="1"/>
        </dgm:presLayoutVars>
      </dgm:prSet>
      <dgm:spPr/>
      <dgm:t>
        <a:bodyPr/>
        <a:lstStyle/>
        <a:p>
          <a:endParaRPr lang="zh-TW" altLang="en-US"/>
        </a:p>
      </dgm:t>
    </dgm:pt>
    <dgm:pt modelId="{39E8B5A8-2DEA-4928-B3DD-8C7E5E709711}" type="pres">
      <dgm:prSet presAssocID="{CFF255AA-6678-4485-AC2B-7A1817E9B5FA}" presName="childShp" presStyleLbl="bgAccFollowNode1" presStyleIdx="0" presStyleCnt="2">
        <dgm:presLayoutVars>
          <dgm:bulletEnabled val="1"/>
        </dgm:presLayoutVars>
      </dgm:prSet>
      <dgm:spPr/>
      <dgm:t>
        <a:bodyPr/>
        <a:lstStyle/>
        <a:p>
          <a:endParaRPr lang="zh-TW" altLang="en-US"/>
        </a:p>
      </dgm:t>
    </dgm:pt>
    <dgm:pt modelId="{6C25CD57-72CD-40EA-BA75-F2D1488178A8}" type="pres">
      <dgm:prSet presAssocID="{C2442B87-F90F-4E41-84EA-40F25D066DD3}" presName="spacing" presStyleCnt="0"/>
      <dgm:spPr/>
    </dgm:pt>
    <dgm:pt modelId="{322994A4-7998-4325-BB03-0A1D770476EC}" type="pres">
      <dgm:prSet presAssocID="{268AD06C-4E79-4341-93AF-ED7242D8ACBB}" presName="linNode" presStyleCnt="0"/>
      <dgm:spPr/>
    </dgm:pt>
    <dgm:pt modelId="{55DDC016-0098-4377-95C7-77C1B4AE8DE7}" type="pres">
      <dgm:prSet presAssocID="{268AD06C-4E79-4341-93AF-ED7242D8ACBB}" presName="parentShp" presStyleLbl="node1" presStyleIdx="1" presStyleCnt="2">
        <dgm:presLayoutVars>
          <dgm:bulletEnabled val="1"/>
        </dgm:presLayoutVars>
      </dgm:prSet>
      <dgm:spPr/>
      <dgm:t>
        <a:bodyPr/>
        <a:lstStyle/>
        <a:p>
          <a:endParaRPr lang="zh-TW" altLang="en-US"/>
        </a:p>
      </dgm:t>
    </dgm:pt>
    <dgm:pt modelId="{C789A628-C85E-437A-82E7-A2305A6B1C9E}" type="pres">
      <dgm:prSet presAssocID="{268AD06C-4E79-4341-93AF-ED7242D8ACBB}" presName="childShp" presStyleLbl="bgAccFollowNode1" presStyleIdx="1" presStyleCnt="2">
        <dgm:presLayoutVars>
          <dgm:bulletEnabled val="1"/>
        </dgm:presLayoutVars>
      </dgm:prSet>
      <dgm:spPr/>
      <dgm:t>
        <a:bodyPr/>
        <a:lstStyle/>
        <a:p>
          <a:endParaRPr lang="zh-TW" altLang="en-US"/>
        </a:p>
      </dgm:t>
    </dgm:pt>
  </dgm:ptLst>
  <dgm:cxnLst>
    <dgm:cxn modelId="{33359094-2998-4278-A2DA-7971A16ABA3A}" srcId="{B0F5CF08-BAC0-4C0B-BADD-F5B6CD07B062}" destId="{CFF255AA-6678-4485-AC2B-7A1817E9B5FA}" srcOrd="0" destOrd="0" parTransId="{4306A440-BD1B-4FF9-8BA5-67CECA54FF2D}" sibTransId="{C2442B87-F90F-4E41-84EA-40F25D066DD3}"/>
    <dgm:cxn modelId="{E9C7AFB2-221A-4493-BE76-60514DC1C4DE}" srcId="{CFF255AA-6678-4485-AC2B-7A1817E9B5FA}" destId="{D30316D5-C621-4598-A60D-84E686DBC131}" srcOrd="0" destOrd="0" parTransId="{10005ED4-DDBD-4423-A9A5-BA5B4BD3F04F}" sibTransId="{0BC31155-9A0B-401B-97C6-DD142BC29C09}"/>
    <dgm:cxn modelId="{B8C7073A-3A2E-4B4D-A64F-7401F919F7AC}" type="presOf" srcId="{CFF255AA-6678-4485-AC2B-7A1817E9B5FA}" destId="{55D4C9B1-EA57-4306-8F45-B360EA0D1F3E}" srcOrd="0" destOrd="0" presId="urn:microsoft.com/office/officeart/2005/8/layout/vList6"/>
    <dgm:cxn modelId="{AAC5C765-B23C-44DB-87B9-96A4C866C384}" type="presOf" srcId="{D30316D5-C621-4598-A60D-84E686DBC131}" destId="{39E8B5A8-2DEA-4928-B3DD-8C7E5E709711}" srcOrd="0" destOrd="0" presId="urn:microsoft.com/office/officeart/2005/8/layout/vList6"/>
    <dgm:cxn modelId="{787FA3D5-CCF9-40F4-808C-F7DE2FDAE4F3}" type="presOf" srcId="{D4EB75FE-B679-40D7-8CF8-C16B8877F0CC}" destId="{C789A628-C85E-437A-82E7-A2305A6B1C9E}" srcOrd="0" destOrd="0" presId="urn:microsoft.com/office/officeart/2005/8/layout/vList6"/>
    <dgm:cxn modelId="{E22B371F-B436-42D7-889D-6F07614ECB45}" type="presOf" srcId="{268AD06C-4E79-4341-93AF-ED7242D8ACBB}" destId="{55DDC016-0098-4377-95C7-77C1B4AE8DE7}" srcOrd="0" destOrd="0" presId="urn:microsoft.com/office/officeart/2005/8/layout/vList6"/>
    <dgm:cxn modelId="{4DFC6B38-2532-4B5F-AB01-5206D3894BE2}" type="presOf" srcId="{B0F5CF08-BAC0-4C0B-BADD-F5B6CD07B062}" destId="{5A52FF61-9767-4A44-A7E7-BD9ECD32690F}" srcOrd="0" destOrd="0" presId="urn:microsoft.com/office/officeart/2005/8/layout/vList6"/>
    <dgm:cxn modelId="{03313D58-FE7B-4746-9BA6-7455E02F4B1A}" srcId="{B0F5CF08-BAC0-4C0B-BADD-F5B6CD07B062}" destId="{268AD06C-4E79-4341-93AF-ED7242D8ACBB}" srcOrd="1" destOrd="0" parTransId="{08401202-8148-4306-9483-29690DFFF4E1}" sibTransId="{A54EF59E-C273-4EF4-A062-24A001B29483}"/>
    <dgm:cxn modelId="{7F55094C-DFB2-41CF-AA72-FEF762EE352B}" srcId="{268AD06C-4E79-4341-93AF-ED7242D8ACBB}" destId="{D4EB75FE-B679-40D7-8CF8-C16B8877F0CC}" srcOrd="0" destOrd="0" parTransId="{EB1ED858-4582-46A7-9D03-B41CF32F3101}" sibTransId="{CF5DCCA2-D625-4BE7-A459-62C2ABF6C9E5}"/>
    <dgm:cxn modelId="{7DC9C9EA-8A6F-4A1A-8C1C-2BB8E0F2A96C}" type="presParOf" srcId="{5A52FF61-9767-4A44-A7E7-BD9ECD32690F}" destId="{EB7DDA69-3ED7-45D0-8011-5C73A7F86DAB}" srcOrd="0" destOrd="0" presId="urn:microsoft.com/office/officeart/2005/8/layout/vList6"/>
    <dgm:cxn modelId="{7BAC7003-32B8-4E30-BEBC-6585D7C3D71A}" type="presParOf" srcId="{EB7DDA69-3ED7-45D0-8011-5C73A7F86DAB}" destId="{55D4C9B1-EA57-4306-8F45-B360EA0D1F3E}" srcOrd="0" destOrd="0" presId="urn:microsoft.com/office/officeart/2005/8/layout/vList6"/>
    <dgm:cxn modelId="{40DD49F6-2D2F-4C97-9912-FB63A9B2A3F5}" type="presParOf" srcId="{EB7DDA69-3ED7-45D0-8011-5C73A7F86DAB}" destId="{39E8B5A8-2DEA-4928-B3DD-8C7E5E709711}" srcOrd="1" destOrd="0" presId="urn:microsoft.com/office/officeart/2005/8/layout/vList6"/>
    <dgm:cxn modelId="{1A1C62C4-E660-46D6-B543-AEB5FE668312}" type="presParOf" srcId="{5A52FF61-9767-4A44-A7E7-BD9ECD32690F}" destId="{6C25CD57-72CD-40EA-BA75-F2D1488178A8}" srcOrd="1" destOrd="0" presId="urn:microsoft.com/office/officeart/2005/8/layout/vList6"/>
    <dgm:cxn modelId="{F1ADA236-60B8-4341-A078-3D0011AF2B46}" type="presParOf" srcId="{5A52FF61-9767-4A44-A7E7-BD9ECD32690F}" destId="{322994A4-7998-4325-BB03-0A1D770476EC}" srcOrd="2" destOrd="0" presId="urn:microsoft.com/office/officeart/2005/8/layout/vList6"/>
    <dgm:cxn modelId="{EAEFD169-9BE5-4783-92FA-60DF1D434618}" type="presParOf" srcId="{322994A4-7998-4325-BB03-0A1D770476EC}" destId="{55DDC016-0098-4377-95C7-77C1B4AE8DE7}" srcOrd="0" destOrd="0" presId="urn:microsoft.com/office/officeart/2005/8/layout/vList6"/>
    <dgm:cxn modelId="{CEF886EB-595A-4C8B-BB29-D5953BC59048}" type="presParOf" srcId="{322994A4-7998-4325-BB03-0A1D770476EC}" destId="{C789A628-C85E-437A-82E7-A2305A6B1C9E}" srcOrd="1" destOrd="0" presId="urn:microsoft.com/office/officeart/2005/8/layout/v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9E8B5A8-2DEA-4928-B3DD-8C7E5E709711}">
      <dsp:nvSpPr>
        <dsp:cNvPr id="0" name=""/>
        <dsp:cNvSpPr/>
      </dsp:nvSpPr>
      <dsp:spPr>
        <a:xfrm>
          <a:off x="2964081" y="343"/>
          <a:ext cx="4446121" cy="1339888"/>
        </a:xfrm>
        <a:prstGeom prst="rightArrow">
          <a:avLst>
            <a:gd name="adj1" fmla="val 75000"/>
            <a:gd name="adj2" fmla="val 50000"/>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430" tIns="11430" rIns="11430" bIns="11430" numCol="1" spcCol="1270" anchor="ctr" anchorCtr="0">
          <a:noAutofit/>
        </a:bodyPr>
        <a:lstStyle/>
        <a:p>
          <a:pPr marL="171450" lvl="1" indent="-171450" algn="l" defTabSz="800100" fontAlgn="ctr">
            <a:lnSpc>
              <a:spcPts val="1800"/>
            </a:lnSpc>
            <a:spcBef>
              <a:spcPct val="0"/>
            </a:spcBef>
            <a:spcAft>
              <a:spcPct val="15000"/>
            </a:spcAft>
            <a:buChar char="••"/>
          </a:pPr>
          <a:r>
            <a:rPr lang="zh-TW" altLang="en-US" sz="1800" b="1" kern="1200" dirty="0" smtClean="0">
              <a:latin typeface="微軟正黑體" panose="020B0604030504040204" pitchFamily="34" charset="-120"/>
              <a:ea typeface="微軟正黑體" panose="020B0604030504040204" pitchFamily="34" charset="-120"/>
            </a:rPr>
            <a:t>微調課程內容，提前告知學生產業現況</a:t>
          </a:r>
          <a:endParaRPr lang="zh-TW" altLang="en-US" sz="1800" b="1" kern="1200" dirty="0">
            <a:latin typeface="微軟正黑體" panose="020B0604030504040204" pitchFamily="34" charset="-120"/>
            <a:ea typeface="微軟正黑體" panose="020B0604030504040204" pitchFamily="34" charset="-120"/>
          </a:endParaRPr>
        </a:p>
      </dsp:txBody>
      <dsp:txXfrm>
        <a:off x="2964081" y="167829"/>
        <a:ext cx="3943663" cy="1004916"/>
      </dsp:txXfrm>
    </dsp:sp>
    <dsp:sp modelId="{55D4C9B1-EA57-4306-8F45-B360EA0D1F3E}">
      <dsp:nvSpPr>
        <dsp:cNvPr id="0" name=""/>
        <dsp:cNvSpPr/>
      </dsp:nvSpPr>
      <dsp:spPr>
        <a:xfrm>
          <a:off x="0" y="343"/>
          <a:ext cx="2964081" cy="1339888"/>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lvl="0" algn="l" defTabSz="800100" fontAlgn="ctr">
            <a:lnSpc>
              <a:spcPts val="1800"/>
            </a:lnSpc>
            <a:spcBef>
              <a:spcPct val="0"/>
            </a:spcBef>
            <a:spcAft>
              <a:spcPct val="35000"/>
            </a:spcAft>
          </a:pPr>
          <a:r>
            <a:rPr lang="zh-TW" altLang="en-US" sz="1800" b="1" kern="1200" dirty="0" smtClean="0">
              <a:solidFill>
                <a:schemeClr val="tx1"/>
              </a:solidFill>
              <a:latin typeface="微軟正黑體" panose="020B0604030504040204" pitchFamily="34" charset="-120"/>
              <a:ea typeface="微軟正黑體" panose="020B0604030504040204" pitchFamily="34" charset="-120"/>
            </a:rPr>
            <a:t>居服督導實際實習較原先課程複雜，縣市政府與中央服務內容不一致</a:t>
          </a:r>
          <a:endParaRPr lang="zh-TW" altLang="en-US" sz="1800" b="1" kern="1200" dirty="0">
            <a:solidFill>
              <a:schemeClr val="tx1"/>
            </a:solidFill>
            <a:latin typeface="微軟正黑體" panose="020B0604030504040204" pitchFamily="34" charset="-120"/>
            <a:ea typeface="微軟正黑體" panose="020B0604030504040204" pitchFamily="34" charset="-120"/>
          </a:endParaRPr>
        </a:p>
      </dsp:txBody>
      <dsp:txXfrm>
        <a:off x="65408" y="65751"/>
        <a:ext cx="2833265" cy="1209072"/>
      </dsp:txXfrm>
    </dsp:sp>
    <dsp:sp modelId="{C789A628-C85E-437A-82E7-A2305A6B1C9E}">
      <dsp:nvSpPr>
        <dsp:cNvPr id="0" name=""/>
        <dsp:cNvSpPr/>
      </dsp:nvSpPr>
      <dsp:spPr>
        <a:xfrm>
          <a:off x="2964081" y="1474220"/>
          <a:ext cx="4446121" cy="1339888"/>
        </a:xfrm>
        <a:prstGeom prst="rightArrow">
          <a:avLst>
            <a:gd name="adj1" fmla="val 75000"/>
            <a:gd name="adj2" fmla="val 50000"/>
          </a:avLst>
        </a:prstGeom>
        <a:solidFill>
          <a:schemeClr val="accent4">
            <a:lumMod val="20000"/>
            <a:lumOff val="80000"/>
            <a:alpha val="90000"/>
          </a:schemeClr>
        </a:solidFill>
        <a:ln w="12700" cap="flat" cmpd="sng" algn="ctr">
          <a:solidFill>
            <a:schemeClr val="accent3">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430" tIns="11430" rIns="11430" bIns="11430" numCol="1" spcCol="1270" anchor="ctr" anchorCtr="0">
          <a:noAutofit/>
        </a:bodyPr>
        <a:lstStyle/>
        <a:p>
          <a:pPr marL="171450" lvl="1" indent="-171450" algn="l" defTabSz="800100">
            <a:lnSpc>
              <a:spcPts val="1800"/>
            </a:lnSpc>
            <a:spcBef>
              <a:spcPct val="0"/>
            </a:spcBef>
            <a:spcAft>
              <a:spcPct val="15000"/>
            </a:spcAft>
            <a:buChar char="••"/>
          </a:pPr>
          <a:r>
            <a:rPr lang="zh-TW" altLang="en-US" sz="1800" b="1" kern="1200" dirty="0" smtClean="0">
              <a:latin typeface="微軟正黑體" panose="020B0604030504040204" pitchFamily="34" charset="-120"/>
              <a:ea typeface="微軟正黑體" panose="020B0604030504040204" pitchFamily="34" charset="-120"/>
            </a:rPr>
            <a:t>加強宣導或修正該門課為必修</a:t>
          </a:r>
          <a:endParaRPr lang="zh-TW" altLang="en-US" sz="1800" b="1" kern="1200" dirty="0">
            <a:latin typeface="微軟正黑體" panose="020B0604030504040204" pitchFamily="34" charset="-120"/>
            <a:ea typeface="微軟正黑體" panose="020B0604030504040204" pitchFamily="34" charset="-120"/>
          </a:endParaRPr>
        </a:p>
      </dsp:txBody>
      <dsp:txXfrm>
        <a:off x="2964081" y="1641706"/>
        <a:ext cx="3943663" cy="1004916"/>
      </dsp:txXfrm>
    </dsp:sp>
    <dsp:sp modelId="{55DDC016-0098-4377-95C7-77C1B4AE8DE7}">
      <dsp:nvSpPr>
        <dsp:cNvPr id="0" name=""/>
        <dsp:cNvSpPr/>
      </dsp:nvSpPr>
      <dsp:spPr>
        <a:xfrm>
          <a:off x="0" y="1474220"/>
          <a:ext cx="2964081" cy="1339888"/>
        </a:xfrm>
        <a:prstGeom prst="roundRect">
          <a:avLst/>
        </a:prstGeom>
        <a:solidFill>
          <a:srgbClr val="FFC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lvl="0" algn="l" defTabSz="800100" fontAlgn="ctr">
            <a:lnSpc>
              <a:spcPts val="1800"/>
            </a:lnSpc>
            <a:spcBef>
              <a:spcPct val="0"/>
            </a:spcBef>
            <a:spcAft>
              <a:spcPct val="35000"/>
            </a:spcAft>
          </a:pPr>
          <a:r>
            <a:rPr lang="zh-TW" altLang="en-US" sz="1800" b="1" kern="1200" dirty="0" smtClean="0">
              <a:solidFill>
                <a:schemeClr val="tx1"/>
              </a:solidFill>
              <a:latin typeface="微軟正黑體" panose="020B0604030504040204" pitchFamily="34" charset="-120"/>
              <a:ea typeface="微軟正黑體" panose="020B0604030504040204" pitchFamily="34" charset="-120"/>
            </a:rPr>
            <a:t>部分模組課程設計為選修課，但學生未注意而無法取得模組證書</a:t>
          </a:r>
          <a:endParaRPr lang="zh-TW" altLang="en-US" sz="1800" b="1" kern="1200" dirty="0">
            <a:solidFill>
              <a:schemeClr val="tx1"/>
            </a:solidFill>
            <a:latin typeface="微軟正黑體" panose="020B0604030504040204" pitchFamily="34" charset="-120"/>
            <a:ea typeface="微軟正黑體" panose="020B0604030504040204" pitchFamily="34" charset="-120"/>
          </a:endParaRPr>
        </a:p>
      </dsp:txBody>
      <dsp:txXfrm>
        <a:off x="65408" y="1539628"/>
        <a:ext cx="2833265" cy="1209072"/>
      </dsp:txXfrm>
    </dsp:sp>
  </dsp:spTree>
</dsp:drawing>
</file>

<file path=ppt/diagrams/layout1.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18831" cy="493316"/>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sz="quarter" idx="1"/>
          </p:nvPr>
        </p:nvSpPr>
        <p:spPr>
          <a:xfrm>
            <a:off x="3815373" y="0"/>
            <a:ext cx="2918831" cy="493316"/>
          </a:xfrm>
          <a:prstGeom prst="rect">
            <a:avLst/>
          </a:prstGeom>
        </p:spPr>
        <p:txBody>
          <a:bodyPr vert="horz" lIns="91440" tIns="45720" rIns="91440" bIns="45720" rtlCol="0"/>
          <a:lstStyle>
            <a:lvl1pPr algn="r">
              <a:defRPr sz="1200"/>
            </a:lvl1pPr>
          </a:lstStyle>
          <a:p>
            <a:endParaRPr lang="zh-TW" altLang="en-US" dirty="0"/>
          </a:p>
        </p:txBody>
      </p:sp>
      <p:sp>
        <p:nvSpPr>
          <p:cNvPr id="4" name="頁尾版面配置區 3"/>
          <p:cNvSpPr>
            <a:spLocks noGrp="1"/>
          </p:cNvSpPr>
          <p:nvPr>
            <p:ph type="ftr" sz="quarter" idx="2"/>
          </p:nvPr>
        </p:nvSpPr>
        <p:spPr>
          <a:xfrm>
            <a:off x="0" y="9371285"/>
            <a:ext cx="2918831" cy="493316"/>
          </a:xfrm>
          <a:prstGeom prst="rect">
            <a:avLst/>
          </a:prstGeom>
        </p:spPr>
        <p:txBody>
          <a:bodyPr vert="horz" lIns="91440" tIns="45720" rIns="91440" bIns="45720" rtlCol="0" anchor="b"/>
          <a:lstStyle>
            <a:lvl1pPr algn="l">
              <a:defRPr sz="1200"/>
            </a:lvl1pPr>
          </a:lstStyle>
          <a:p>
            <a:endParaRPr lang="zh-TW" altLang="en-US"/>
          </a:p>
        </p:txBody>
      </p:sp>
      <p:sp>
        <p:nvSpPr>
          <p:cNvPr id="5" name="投影片編號版面配置區 4"/>
          <p:cNvSpPr>
            <a:spLocks noGrp="1"/>
          </p:cNvSpPr>
          <p:nvPr>
            <p:ph type="sldNum" sz="quarter" idx="3"/>
          </p:nvPr>
        </p:nvSpPr>
        <p:spPr>
          <a:xfrm>
            <a:off x="3815373" y="9371285"/>
            <a:ext cx="2918831" cy="493316"/>
          </a:xfrm>
          <a:prstGeom prst="rect">
            <a:avLst/>
          </a:prstGeom>
        </p:spPr>
        <p:txBody>
          <a:bodyPr vert="horz" lIns="91440" tIns="45720" rIns="91440" bIns="45720" rtlCol="0" anchor="b"/>
          <a:lstStyle>
            <a:lvl1pPr algn="r">
              <a:defRPr sz="1200"/>
            </a:lvl1pPr>
          </a:lstStyle>
          <a:p>
            <a:endParaRPr lang="zh-TW" altLang="en-US" dirty="0"/>
          </a:p>
        </p:txBody>
      </p:sp>
    </p:spTree>
    <p:extLst>
      <p:ext uri="{BB962C8B-B14F-4D97-AF65-F5344CB8AC3E}">
        <p14:creationId xmlns:p14="http://schemas.microsoft.com/office/powerpoint/2010/main" val="384162061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18831" cy="495029"/>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15373" y="0"/>
            <a:ext cx="2918831" cy="495029"/>
          </a:xfrm>
          <a:prstGeom prst="rect">
            <a:avLst/>
          </a:prstGeom>
        </p:spPr>
        <p:txBody>
          <a:bodyPr vert="horz" lIns="91440" tIns="45720" rIns="91440" bIns="45720" rtlCol="0"/>
          <a:lstStyle>
            <a:lvl1pPr algn="r">
              <a:defRPr sz="1200"/>
            </a:lvl1pPr>
          </a:lstStyle>
          <a:p>
            <a:fld id="{D6AF22A0-5D18-4938-9B46-BA30036CE8B6}" type="datetimeFigureOut">
              <a:rPr lang="zh-CN" altLang="en-US" smtClean="0"/>
              <a:t>2018/12/19</a:t>
            </a:fld>
            <a:endParaRPr lang="zh-CN" altLang="en-US"/>
          </a:p>
        </p:txBody>
      </p:sp>
      <p:sp>
        <p:nvSpPr>
          <p:cNvPr id="4" name="幻灯片图像占位符 3"/>
          <p:cNvSpPr>
            <a:spLocks noGrp="1" noRot="1" noChangeAspect="1"/>
          </p:cNvSpPr>
          <p:nvPr>
            <p:ph type="sldImg" idx="2"/>
          </p:nvPr>
        </p:nvSpPr>
        <p:spPr>
          <a:xfrm>
            <a:off x="1149350" y="1233488"/>
            <a:ext cx="4437063" cy="3328987"/>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73577" y="4748163"/>
            <a:ext cx="5388610" cy="3884861"/>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9371286"/>
            <a:ext cx="2918831" cy="495028"/>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15373" y="9371286"/>
            <a:ext cx="2918831" cy="495028"/>
          </a:xfrm>
          <a:prstGeom prst="rect">
            <a:avLst/>
          </a:prstGeom>
        </p:spPr>
        <p:txBody>
          <a:bodyPr vert="horz" lIns="91440" tIns="45720" rIns="91440" bIns="45720" rtlCol="0" anchor="b"/>
          <a:lstStyle>
            <a:lvl1pPr algn="r">
              <a:defRPr sz="1200"/>
            </a:lvl1pPr>
          </a:lstStyle>
          <a:p>
            <a:fld id="{DF1E052A-2EBC-4B74-A357-7680FE8AB0DA}" type="slidenum">
              <a:rPr lang="zh-CN" altLang="en-US" smtClean="0"/>
              <a:t>‹#›</a:t>
            </a:fld>
            <a:endParaRPr lang="zh-CN" altLang="en-US"/>
          </a:p>
        </p:txBody>
      </p:sp>
    </p:spTree>
    <p:extLst>
      <p:ext uri="{BB962C8B-B14F-4D97-AF65-F5344CB8AC3E}">
        <p14:creationId xmlns:p14="http://schemas.microsoft.com/office/powerpoint/2010/main" val="17129217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fld id="{DF1E052A-2EBC-4B74-A357-7680FE8AB0DA}" type="slidenum">
              <a:rPr lang="zh-CN" altLang="en-US" smtClean="0"/>
              <a:t>7</a:t>
            </a:fld>
            <a:endParaRPr lang="zh-CN" altLang="en-US"/>
          </a:p>
        </p:txBody>
      </p:sp>
    </p:spTree>
    <p:extLst>
      <p:ext uri="{BB962C8B-B14F-4D97-AF65-F5344CB8AC3E}">
        <p14:creationId xmlns:p14="http://schemas.microsoft.com/office/powerpoint/2010/main" val="208185074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zh-TW" altLang="en-US" smtClean="0"/>
              <a:t>按一下以編輯母片標題樣式</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TW" altLang="en-US" smtClean="0"/>
              <a:t>按一下以編輯母片副標題樣式</a:t>
            </a:r>
            <a:endParaRPr lang="en-US" dirty="0"/>
          </a:p>
        </p:txBody>
      </p:sp>
      <p:sp>
        <p:nvSpPr>
          <p:cNvPr id="4" name="Date Placeholder 3"/>
          <p:cNvSpPr>
            <a:spLocks noGrp="1"/>
          </p:cNvSpPr>
          <p:nvPr>
            <p:ph type="dt" sz="half" idx="10"/>
          </p:nvPr>
        </p:nvSpPr>
        <p:spPr/>
        <p:txBody>
          <a:bodyPr/>
          <a:lstStyle/>
          <a:p>
            <a:fld id="{1D64FCEB-3CEB-4F8F-903C-1FFE92E26B38}" type="datetimeFigureOut">
              <a:rPr lang="zh-CN" altLang="en-US" smtClean="0"/>
              <a:t>2018/12/19</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266CDF64-9D7C-42D0-A4C0-72F758557599}" type="slidenum">
              <a:rPr lang="zh-CN" altLang="en-US" smtClean="0"/>
              <a:t>‹#›</a:t>
            </a:fld>
            <a:endParaRPr lang="zh-CN" altLang="en-US"/>
          </a:p>
        </p:txBody>
      </p:sp>
    </p:spTree>
    <p:extLst>
      <p:ext uri="{BB962C8B-B14F-4D97-AF65-F5344CB8AC3E}">
        <p14:creationId xmlns:p14="http://schemas.microsoft.com/office/powerpoint/2010/main" val="41570601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smtClean="0"/>
              <a:t>按一下以編輯母片標題樣式</a:t>
            </a:r>
            <a:endParaRPr lang="en-US" dirty="0"/>
          </a:p>
        </p:txBody>
      </p:sp>
      <p:sp>
        <p:nvSpPr>
          <p:cNvPr id="3" name="Content Placeholder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4" name="Date Placeholder 3"/>
          <p:cNvSpPr>
            <a:spLocks noGrp="1"/>
          </p:cNvSpPr>
          <p:nvPr>
            <p:ph type="dt" sz="half" idx="10"/>
          </p:nvPr>
        </p:nvSpPr>
        <p:spPr/>
        <p:txBody>
          <a:bodyPr/>
          <a:lstStyle/>
          <a:p>
            <a:fld id="{1D64FCEB-3CEB-4F8F-903C-1FFE92E26B38}" type="datetimeFigureOut">
              <a:rPr lang="zh-CN" altLang="en-US" smtClean="0"/>
              <a:t>2018/12/19</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266CDF64-9D7C-42D0-A4C0-72F758557599}" type="slidenum">
              <a:rPr lang="zh-CN" altLang="en-US" smtClean="0"/>
              <a:t>‹#›</a:t>
            </a:fld>
            <a:endParaRPr lang="zh-CN" altLang="en-US"/>
          </a:p>
        </p:txBody>
      </p:sp>
    </p:spTree>
    <p:extLst>
      <p:ext uri="{BB962C8B-B14F-4D97-AF65-F5344CB8AC3E}">
        <p14:creationId xmlns:p14="http://schemas.microsoft.com/office/powerpoint/2010/main" val="4816596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zh-TW" altLang="en-US" smtClean="0"/>
              <a:t>按一下以編輯母片標題樣式</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TW" altLang="en-US" smtClean="0"/>
              <a:t>按一下以編輯母片文字樣式</a:t>
            </a:r>
          </a:p>
        </p:txBody>
      </p:sp>
      <p:sp>
        <p:nvSpPr>
          <p:cNvPr id="4" name="Date Placeholder 3"/>
          <p:cNvSpPr>
            <a:spLocks noGrp="1"/>
          </p:cNvSpPr>
          <p:nvPr>
            <p:ph type="dt" sz="half" idx="10"/>
          </p:nvPr>
        </p:nvSpPr>
        <p:spPr/>
        <p:txBody>
          <a:bodyPr/>
          <a:lstStyle/>
          <a:p>
            <a:fld id="{1D64FCEB-3CEB-4F8F-903C-1FFE92E26B38}" type="datetimeFigureOut">
              <a:rPr lang="zh-CN" altLang="en-US" smtClean="0"/>
              <a:t>2018/12/19</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266CDF64-9D7C-42D0-A4C0-72F758557599}" type="slidenum">
              <a:rPr lang="zh-CN" altLang="en-US" smtClean="0"/>
              <a:t>‹#›</a:t>
            </a:fld>
            <a:endParaRPr lang="zh-CN" altLang="en-US"/>
          </a:p>
        </p:txBody>
      </p:sp>
    </p:spTree>
    <p:extLst>
      <p:ext uri="{BB962C8B-B14F-4D97-AF65-F5344CB8AC3E}">
        <p14:creationId xmlns:p14="http://schemas.microsoft.com/office/powerpoint/2010/main" val="7971840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smtClean="0"/>
              <a:t>按一下以編輯母片標題樣式</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5" name="Date Placeholder 4"/>
          <p:cNvSpPr>
            <a:spLocks noGrp="1"/>
          </p:cNvSpPr>
          <p:nvPr>
            <p:ph type="dt" sz="half" idx="10"/>
          </p:nvPr>
        </p:nvSpPr>
        <p:spPr/>
        <p:txBody>
          <a:bodyPr/>
          <a:lstStyle/>
          <a:p>
            <a:fld id="{1D64FCEB-3CEB-4F8F-903C-1FFE92E26B38}" type="datetimeFigureOut">
              <a:rPr lang="zh-CN" altLang="en-US" smtClean="0"/>
              <a:t>2018/12/19</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266CDF64-9D7C-42D0-A4C0-72F758557599}" type="slidenum">
              <a:rPr lang="zh-CN" altLang="en-US" smtClean="0"/>
              <a:t>‹#›</a:t>
            </a:fld>
            <a:endParaRPr lang="zh-CN" altLang="en-US"/>
          </a:p>
        </p:txBody>
      </p:sp>
    </p:spTree>
    <p:extLst>
      <p:ext uri="{BB962C8B-B14F-4D97-AF65-F5344CB8AC3E}">
        <p14:creationId xmlns:p14="http://schemas.microsoft.com/office/powerpoint/2010/main" val="36622880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zh-TW" altLang="en-US" smtClean="0"/>
              <a:t>按一下以編輯母片標題樣式</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Content Placeholder 3"/>
          <p:cNvSpPr>
            <a:spLocks noGrp="1"/>
          </p:cNvSpPr>
          <p:nvPr>
            <p:ph sz="half" idx="2"/>
          </p:nvPr>
        </p:nvSpPr>
        <p:spPr>
          <a:xfrm>
            <a:off x="629842" y="2505075"/>
            <a:ext cx="3868340" cy="3684588"/>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Content Placeholder 5"/>
          <p:cNvSpPr>
            <a:spLocks noGrp="1"/>
          </p:cNvSpPr>
          <p:nvPr>
            <p:ph sz="quarter" idx="4"/>
          </p:nvPr>
        </p:nvSpPr>
        <p:spPr>
          <a:xfrm>
            <a:off x="4629150" y="2505075"/>
            <a:ext cx="3887391" cy="3684588"/>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7" name="Date Placeholder 6"/>
          <p:cNvSpPr>
            <a:spLocks noGrp="1"/>
          </p:cNvSpPr>
          <p:nvPr>
            <p:ph type="dt" sz="half" idx="10"/>
          </p:nvPr>
        </p:nvSpPr>
        <p:spPr/>
        <p:txBody>
          <a:bodyPr/>
          <a:lstStyle/>
          <a:p>
            <a:fld id="{1D64FCEB-3CEB-4F8F-903C-1FFE92E26B38}" type="datetimeFigureOut">
              <a:rPr lang="zh-CN" altLang="en-US" smtClean="0"/>
              <a:t>2018/12/19</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266CDF64-9D7C-42D0-A4C0-72F758557599}" type="slidenum">
              <a:rPr lang="zh-CN" altLang="en-US" smtClean="0"/>
              <a:t>‹#›</a:t>
            </a:fld>
            <a:endParaRPr lang="zh-CN" altLang="en-US"/>
          </a:p>
        </p:txBody>
      </p:sp>
    </p:spTree>
    <p:extLst>
      <p:ext uri="{BB962C8B-B14F-4D97-AF65-F5344CB8AC3E}">
        <p14:creationId xmlns:p14="http://schemas.microsoft.com/office/powerpoint/2010/main" val="15782652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smtClean="0"/>
              <a:t>按一下以編輯母片標題樣式</a:t>
            </a:r>
            <a:endParaRPr lang="en-US" dirty="0"/>
          </a:p>
        </p:txBody>
      </p:sp>
      <p:sp>
        <p:nvSpPr>
          <p:cNvPr id="3" name="Date Placeholder 2"/>
          <p:cNvSpPr>
            <a:spLocks noGrp="1"/>
          </p:cNvSpPr>
          <p:nvPr>
            <p:ph type="dt" sz="half" idx="10"/>
          </p:nvPr>
        </p:nvSpPr>
        <p:spPr/>
        <p:txBody>
          <a:bodyPr/>
          <a:lstStyle/>
          <a:p>
            <a:fld id="{1D64FCEB-3CEB-4F8F-903C-1FFE92E26B38}" type="datetimeFigureOut">
              <a:rPr lang="zh-CN" altLang="en-US" smtClean="0"/>
              <a:t>2018/12/19</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266CDF64-9D7C-42D0-A4C0-72F758557599}" type="slidenum">
              <a:rPr lang="zh-CN" altLang="en-US" smtClean="0"/>
              <a:t>‹#›</a:t>
            </a:fld>
            <a:endParaRPr lang="zh-CN" altLang="en-US"/>
          </a:p>
        </p:txBody>
      </p:sp>
    </p:spTree>
    <p:extLst>
      <p:ext uri="{BB962C8B-B14F-4D97-AF65-F5344CB8AC3E}">
        <p14:creationId xmlns:p14="http://schemas.microsoft.com/office/powerpoint/2010/main" val="33309029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64FCEB-3CEB-4F8F-903C-1FFE92E26B38}" type="datetimeFigureOut">
              <a:rPr lang="zh-CN" altLang="en-US" smtClean="0"/>
              <a:t>2018/12/19</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266CDF64-9D7C-42D0-A4C0-72F758557599}" type="slidenum">
              <a:rPr lang="zh-CN" altLang="en-US" smtClean="0"/>
              <a:t>‹#›</a:t>
            </a:fld>
            <a:endParaRPr lang="zh-CN" altLang="en-US"/>
          </a:p>
        </p:txBody>
      </p:sp>
    </p:spTree>
    <p:extLst>
      <p:ext uri="{BB962C8B-B14F-4D97-AF65-F5344CB8AC3E}">
        <p14:creationId xmlns:p14="http://schemas.microsoft.com/office/powerpoint/2010/main" val="28044873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zh-TW" altLang="en-US" smtClean="0"/>
              <a:t>按一下以編輯母片標題樣式</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TW" altLang="en-US" smtClean="0"/>
              <a:t>按一下以編輯母片文字樣式</a:t>
            </a:r>
          </a:p>
        </p:txBody>
      </p:sp>
      <p:sp>
        <p:nvSpPr>
          <p:cNvPr id="5" name="Date Placeholder 4"/>
          <p:cNvSpPr>
            <a:spLocks noGrp="1"/>
          </p:cNvSpPr>
          <p:nvPr>
            <p:ph type="dt" sz="half" idx="10"/>
          </p:nvPr>
        </p:nvSpPr>
        <p:spPr/>
        <p:txBody>
          <a:bodyPr/>
          <a:lstStyle/>
          <a:p>
            <a:fld id="{1D64FCEB-3CEB-4F8F-903C-1FFE92E26B38}" type="datetimeFigureOut">
              <a:rPr lang="zh-CN" altLang="en-US" smtClean="0"/>
              <a:t>2018/12/19</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266CDF64-9D7C-42D0-A4C0-72F758557599}" type="slidenum">
              <a:rPr lang="zh-CN" altLang="en-US" smtClean="0"/>
              <a:t>‹#›</a:t>
            </a:fld>
            <a:endParaRPr lang="zh-CN" altLang="en-US"/>
          </a:p>
        </p:txBody>
      </p:sp>
    </p:spTree>
    <p:extLst>
      <p:ext uri="{BB962C8B-B14F-4D97-AF65-F5344CB8AC3E}">
        <p14:creationId xmlns:p14="http://schemas.microsoft.com/office/powerpoint/2010/main" val="25788264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zh-TW" altLang="en-US" smtClean="0"/>
              <a:t>按一下以編輯母片標題樣式</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TW" altLang="en-US" smtClean="0"/>
              <a:t>按一下圖示以新增圖片</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TW" altLang="en-US" smtClean="0"/>
              <a:t>按一下以編輯母片文字樣式</a:t>
            </a:r>
          </a:p>
        </p:txBody>
      </p:sp>
      <p:sp>
        <p:nvSpPr>
          <p:cNvPr id="5" name="Date Placeholder 4"/>
          <p:cNvSpPr>
            <a:spLocks noGrp="1"/>
          </p:cNvSpPr>
          <p:nvPr>
            <p:ph type="dt" sz="half" idx="10"/>
          </p:nvPr>
        </p:nvSpPr>
        <p:spPr/>
        <p:txBody>
          <a:bodyPr/>
          <a:lstStyle/>
          <a:p>
            <a:fld id="{1D64FCEB-3CEB-4F8F-903C-1FFE92E26B38}" type="datetimeFigureOut">
              <a:rPr lang="zh-CN" altLang="en-US" smtClean="0"/>
              <a:t>2018/12/19</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266CDF64-9D7C-42D0-A4C0-72F758557599}" type="slidenum">
              <a:rPr lang="zh-CN" altLang="en-US" smtClean="0"/>
              <a:t>‹#›</a:t>
            </a:fld>
            <a:endParaRPr lang="zh-CN" altLang="en-US"/>
          </a:p>
        </p:txBody>
      </p:sp>
    </p:spTree>
    <p:extLst>
      <p:ext uri="{BB962C8B-B14F-4D97-AF65-F5344CB8AC3E}">
        <p14:creationId xmlns:p14="http://schemas.microsoft.com/office/powerpoint/2010/main" val="21994160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smtClean="0"/>
              <a:t>按一下以編輯母片標題樣式</a:t>
            </a:r>
            <a:endParaRPr lang="en-US" dirty="0"/>
          </a:p>
        </p:txBody>
      </p:sp>
      <p:sp>
        <p:nvSpPr>
          <p:cNvPr id="3" name="Vertical Text Placeholder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4" name="Date Placeholder 3"/>
          <p:cNvSpPr>
            <a:spLocks noGrp="1"/>
          </p:cNvSpPr>
          <p:nvPr>
            <p:ph type="dt" sz="half" idx="10"/>
          </p:nvPr>
        </p:nvSpPr>
        <p:spPr/>
        <p:txBody>
          <a:bodyPr/>
          <a:lstStyle/>
          <a:p>
            <a:fld id="{1D64FCEB-3CEB-4F8F-903C-1FFE92E26B38}" type="datetimeFigureOut">
              <a:rPr lang="zh-CN" altLang="en-US" smtClean="0"/>
              <a:t>2018/12/19</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266CDF64-9D7C-42D0-A4C0-72F758557599}" type="slidenum">
              <a:rPr lang="zh-CN" altLang="en-US" smtClean="0"/>
              <a:t>‹#›</a:t>
            </a:fld>
            <a:endParaRPr lang="zh-CN" altLang="en-US"/>
          </a:p>
        </p:txBody>
      </p:sp>
    </p:spTree>
    <p:extLst>
      <p:ext uri="{BB962C8B-B14F-4D97-AF65-F5344CB8AC3E}">
        <p14:creationId xmlns:p14="http://schemas.microsoft.com/office/powerpoint/2010/main" val="8278497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zh-TW" altLang="en-US" smtClean="0"/>
              <a:t>按一下以編輯母片標題樣式</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4" name="Date Placeholder 3"/>
          <p:cNvSpPr>
            <a:spLocks noGrp="1"/>
          </p:cNvSpPr>
          <p:nvPr>
            <p:ph type="dt" sz="half" idx="10"/>
          </p:nvPr>
        </p:nvSpPr>
        <p:spPr/>
        <p:txBody>
          <a:bodyPr/>
          <a:lstStyle/>
          <a:p>
            <a:fld id="{1D64FCEB-3CEB-4F8F-903C-1FFE92E26B38}" type="datetimeFigureOut">
              <a:rPr lang="zh-CN" altLang="en-US" smtClean="0"/>
              <a:t>2018/12/19</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266CDF64-9D7C-42D0-A4C0-72F758557599}" type="slidenum">
              <a:rPr lang="zh-CN" altLang="en-US" smtClean="0"/>
              <a:t>‹#›</a:t>
            </a:fld>
            <a:endParaRPr lang="zh-CN" altLang="en-US"/>
          </a:p>
        </p:txBody>
      </p:sp>
    </p:spTree>
    <p:extLst>
      <p:ext uri="{BB962C8B-B14F-4D97-AF65-F5344CB8AC3E}">
        <p14:creationId xmlns:p14="http://schemas.microsoft.com/office/powerpoint/2010/main" val="22137566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zh-TW" altLang="en-US" smtClean="0"/>
              <a:t>按一下以編輯母片標題樣式</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64FCEB-3CEB-4F8F-903C-1FFE92E26B38}" type="datetimeFigureOut">
              <a:rPr lang="zh-CN" altLang="en-US" smtClean="0"/>
              <a:t>2018/12/19</a:t>
            </a:fld>
            <a:endParaRPr lang="zh-CN" alt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66CDF64-9D7C-42D0-A4C0-72F758557599}" type="slidenum">
              <a:rPr lang="zh-CN" altLang="en-US" smtClean="0"/>
              <a:t>‹#›</a:t>
            </a:fld>
            <a:endParaRPr lang="zh-CN" altLang="en-US"/>
          </a:p>
        </p:txBody>
      </p:sp>
    </p:spTree>
    <p:extLst>
      <p:ext uri="{BB962C8B-B14F-4D97-AF65-F5344CB8AC3E}">
        <p14:creationId xmlns:p14="http://schemas.microsoft.com/office/powerpoint/2010/main" val="230995775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slideLayout" Target="../slideLayouts/slideLayout7.xml"/><Relationship Id="rId1" Type="http://schemas.openxmlformats.org/officeDocument/2006/relationships/tags" Target="../tags/tag1.xml"/><Relationship Id="rId5" Type="http://schemas.microsoft.com/office/2007/relationships/hdphoto" Target="../media/hdphoto1.wdp"/><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96" y="0"/>
            <a:ext cx="9145196" cy="6857999"/>
          </a:xfrm>
          <a:prstGeom prst="rect">
            <a:avLst/>
          </a:prstGeom>
        </p:spPr>
      </p:pic>
      <p:sp>
        <p:nvSpPr>
          <p:cNvPr id="35" name="文本框 34"/>
          <p:cNvSpPr txBox="1"/>
          <p:nvPr/>
        </p:nvSpPr>
        <p:spPr>
          <a:xfrm>
            <a:off x="-331481" y="4348207"/>
            <a:ext cx="9835989" cy="707886"/>
          </a:xfrm>
          <a:prstGeom prst="rect">
            <a:avLst/>
          </a:prstGeom>
          <a:noFill/>
        </p:spPr>
        <p:txBody>
          <a:bodyPr wrap="square" rtlCol="0">
            <a:spAutoFit/>
          </a:bodyPr>
          <a:lstStyle/>
          <a:p>
            <a:pPr lvl="0" algn="ctr">
              <a:spcBef>
                <a:spcPct val="0"/>
              </a:spcBef>
              <a:defRPr/>
            </a:pPr>
            <a:r>
              <a:rPr lang="en-US" altLang="zh-TW" sz="4000" dirty="0" smtClean="0">
                <a:latin typeface="華康龍門石碑" panose="03000709000000000000" pitchFamily="65" charset="-120"/>
                <a:ea typeface="華康龍門石碑" panose="03000709000000000000" pitchFamily="65" charset="-120"/>
              </a:rPr>
              <a:t>107-1</a:t>
            </a:r>
            <a:r>
              <a:rPr lang="zh-TW" altLang="en-US" sz="4000" dirty="0" smtClean="0">
                <a:latin typeface="華康龍門石碑" panose="03000709000000000000" pitchFamily="65" charset="-120"/>
                <a:ea typeface="華康龍門石碑" panose="03000709000000000000" pitchFamily="65" charset="-120"/>
              </a:rPr>
              <a:t>長期</a:t>
            </a:r>
            <a:r>
              <a:rPr lang="zh-TW" altLang="en-US" sz="4000" dirty="0">
                <a:latin typeface="華康龍門石碑" panose="03000709000000000000" pitchFamily="65" charset="-120"/>
                <a:ea typeface="華康龍門石碑" panose="03000709000000000000" pitchFamily="65" charset="-120"/>
              </a:rPr>
              <a:t>照</a:t>
            </a:r>
            <a:r>
              <a:rPr lang="zh-TW" altLang="en-US" sz="4000" dirty="0" smtClean="0">
                <a:latin typeface="華康龍門石碑" panose="03000709000000000000" pitchFamily="65" charset="-120"/>
                <a:ea typeface="華康龍門石碑" panose="03000709000000000000" pitchFamily="65" charset="-120"/>
              </a:rPr>
              <a:t>護核心模</a:t>
            </a:r>
            <a:r>
              <a:rPr lang="zh-TW" altLang="en-US" sz="4000" dirty="0">
                <a:latin typeface="華康龍門石碑" panose="03000709000000000000" pitchFamily="65" charset="-120"/>
                <a:ea typeface="華康龍門石碑" panose="03000709000000000000" pitchFamily="65" charset="-120"/>
              </a:rPr>
              <a:t>組</a:t>
            </a:r>
            <a:r>
              <a:rPr lang="zh-TW" altLang="en-US" sz="4000" dirty="0" smtClean="0">
                <a:latin typeface="華康龍門石碑" panose="03000709000000000000" pitchFamily="65" charset="-120"/>
                <a:ea typeface="華康龍門石碑" panose="03000709000000000000" pitchFamily="65" charset="-120"/>
              </a:rPr>
              <a:t>課程成果</a:t>
            </a:r>
            <a:endParaRPr lang="en-US" altLang="zh-TW" sz="4000" dirty="0">
              <a:latin typeface="華康龍門石碑" panose="03000709000000000000" pitchFamily="65" charset="-120"/>
              <a:ea typeface="華康龍門石碑" panose="03000709000000000000" pitchFamily="65" charset="-120"/>
            </a:endParaRPr>
          </a:p>
        </p:txBody>
      </p:sp>
      <p:sp>
        <p:nvSpPr>
          <p:cNvPr id="44" name="文本框 43"/>
          <p:cNvSpPr txBox="1"/>
          <p:nvPr/>
        </p:nvSpPr>
        <p:spPr>
          <a:xfrm>
            <a:off x="1601184" y="5321443"/>
            <a:ext cx="5940438" cy="954107"/>
          </a:xfrm>
          <a:prstGeom prst="rect">
            <a:avLst/>
          </a:prstGeom>
          <a:noFill/>
        </p:spPr>
        <p:txBody>
          <a:bodyPr wrap="square" rtlCol="0">
            <a:spAutoFit/>
          </a:bodyPr>
          <a:lstStyle/>
          <a:p>
            <a:pPr lvl="0"/>
            <a:r>
              <a:rPr lang="zh-TW" altLang="en-US" sz="2800" dirty="0">
                <a:latin typeface="華康龍門石碑" panose="03000709000000000000" pitchFamily="65" charset="-120"/>
                <a:ea typeface="華康龍門石碑" panose="03000709000000000000" pitchFamily="65" charset="-120"/>
              </a:rPr>
              <a:t>試辦學校</a:t>
            </a:r>
            <a:r>
              <a:rPr lang="zh-TW" altLang="en-US" sz="2800" dirty="0" smtClean="0">
                <a:latin typeface="華康龍門石碑" panose="03000709000000000000" pitchFamily="65" charset="-120"/>
                <a:ea typeface="華康龍門石碑" panose="03000709000000000000" pitchFamily="65" charset="-120"/>
              </a:rPr>
              <a:t>：ＯＯＯＯＯＯ</a:t>
            </a:r>
            <a:endParaRPr lang="en-US" altLang="zh-TW" sz="2800" dirty="0" smtClean="0">
              <a:latin typeface="華康龍門石碑" panose="03000709000000000000" pitchFamily="65" charset="-120"/>
              <a:ea typeface="華康龍門石碑" panose="03000709000000000000" pitchFamily="65" charset="-120"/>
            </a:endParaRPr>
          </a:p>
          <a:p>
            <a:pPr lvl="0"/>
            <a:r>
              <a:rPr lang="zh-TW" altLang="en-US" sz="2800" dirty="0" smtClean="0">
                <a:latin typeface="華康龍門石碑" panose="03000709000000000000" pitchFamily="65" charset="-120"/>
                <a:ea typeface="華康龍門石碑" panose="03000709000000000000" pitchFamily="65" charset="-120"/>
              </a:rPr>
              <a:t>報 </a:t>
            </a:r>
            <a:r>
              <a:rPr lang="zh-TW" altLang="en-US" sz="2800" dirty="0">
                <a:latin typeface="華康龍門石碑" panose="03000709000000000000" pitchFamily="65" charset="-120"/>
                <a:ea typeface="華康龍門石碑" panose="03000709000000000000" pitchFamily="65" charset="-120"/>
              </a:rPr>
              <a:t>告 人</a:t>
            </a:r>
            <a:r>
              <a:rPr lang="zh-TW" altLang="en-US" sz="2800" dirty="0" smtClean="0">
                <a:latin typeface="華康龍門石碑" panose="03000709000000000000" pitchFamily="65" charset="-120"/>
                <a:ea typeface="華康龍門石碑" panose="03000709000000000000" pitchFamily="65" charset="-120"/>
              </a:rPr>
              <a:t>：ＯＯ系 ＯＯＯ主任</a:t>
            </a:r>
            <a:endParaRPr lang="en-US" altLang="zh-TW" sz="2800" dirty="0">
              <a:latin typeface="華康龍門石碑" panose="03000709000000000000" pitchFamily="65" charset="-120"/>
              <a:ea typeface="華康龍門石碑" panose="03000709000000000000" pitchFamily="65" charset="-120"/>
            </a:endParaRPr>
          </a:p>
        </p:txBody>
      </p:sp>
      <p:sp>
        <p:nvSpPr>
          <p:cNvPr id="47" name="文字方塊 46"/>
          <p:cNvSpPr txBox="1"/>
          <p:nvPr/>
        </p:nvSpPr>
        <p:spPr>
          <a:xfrm>
            <a:off x="607427" y="3436526"/>
            <a:ext cx="7958175" cy="646331"/>
          </a:xfrm>
          <a:prstGeom prst="rect">
            <a:avLst/>
          </a:prstGeom>
          <a:noFill/>
        </p:spPr>
        <p:txBody>
          <a:bodyPr wrap="square" rtlCol="0">
            <a:spAutoFit/>
          </a:bodyPr>
          <a:lstStyle/>
          <a:p>
            <a:pPr algn="ctr">
              <a:spcBef>
                <a:spcPct val="0"/>
              </a:spcBef>
              <a:defRPr/>
            </a:pPr>
            <a:r>
              <a:rPr lang="zh-TW" altLang="en-US" sz="3600" dirty="0">
                <a:latin typeface="華康龍門石碑" panose="03000709000000000000" pitchFamily="65" charset="-120"/>
                <a:ea typeface="華康龍門石碑" panose="03000709000000000000" pitchFamily="65" charset="-120"/>
              </a:rPr>
              <a:t>教育部健康照護產學合作中心計畫</a:t>
            </a:r>
          </a:p>
        </p:txBody>
      </p:sp>
      <p:sp>
        <p:nvSpPr>
          <p:cNvPr id="6" name="矩形 5"/>
          <p:cNvSpPr/>
          <p:nvPr/>
        </p:nvSpPr>
        <p:spPr>
          <a:xfrm>
            <a:off x="8283700" y="492316"/>
            <a:ext cx="505969" cy="1089738"/>
          </a:xfrm>
          <a:prstGeom prst="rect">
            <a:avLst/>
          </a:prstGeom>
          <a:ln>
            <a:solidFill>
              <a:srgbClr val="C00000"/>
            </a:solidFill>
          </a:ln>
        </p:spPr>
        <p:style>
          <a:lnRef idx="2">
            <a:schemeClr val="accent4"/>
          </a:lnRef>
          <a:fillRef idx="1">
            <a:schemeClr val="lt1"/>
          </a:fillRef>
          <a:effectRef idx="0">
            <a:schemeClr val="accent4"/>
          </a:effectRef>
          <a:fontRef idx="minor">
            <a:schemeClr val="dk1"/>
          </a:fontRef>
        </p:style>
        <p:txBody>
          <a:bodyPr rtlCol="0" anchor="ctr"/>
          <a:lstStyle/>
          <a:p>
            <a:pPr lvl="0" algn="ctr">
              <a:lnSpc>
                <a:spcPct val="130000"/>
              </a:lnSpc>
              <a:defRPr/>
            </a:pPr>
            <a:r>
              <a:rPr lang="zh-TW" altLang="en-US" sz="3600" dirty="0" smtClean="0">
                <a:solidFill>
                  <a:srgbClr val="C00000"/>
                </a:solidFill>
                <a:latin typeface="華康龍門石碑" panose="03000709000000000000" pitchFamily="65" charset="-120"/>
                <a:ea typeface="華康龍門石碑" panose="03000709000000000000" pitchFamily="65" charset="-120"/>
              </a:rPr>
              <a:t>範例</a:t>
            </a:r>
            <a:endParaRPr lang="zh-CN" altLang="en-US" b="1" dirty="0">
              <a:solidFill>
                <a:srgbClr val="C0000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30519870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群組 3"/>
          <p:cNvGrpSpPr/>
          <p:nvPr/>
        </p:nvGrpSpPr>
        <p:grpSpPr>
          <a:xfrm>
            <a:off x="-2" y="492316"/>
            <a:ext cx="9144002" cy="1089739"/>
            <a:chOff x="-2" y="492316"/>
            <a:chExt cx="9144002" cy="1089739"/>
          </a:xfrm>
        </p:grpSpPr>
        <p:sp>
          <p:nvSpPr>
            <p:cNvPr id="5" name="矩形 4"/>
            <p:cNvSpPr/>
            <p:nvPr/>
          </p:nvSpPr>
          <p:spPr>
            <a:xfrm>
              <a:off x="6879770" y="492316"/>
              <a:ext cx="2264230" cy="697788"/>
            </a:xfrm>
            <a:prstGeom prst="rect">
              <a:avLst/>
            </a:prstGeom>
            <a:solidFill>
              <a:schemeClr val="accent1">
                <a:lumMod val="60000"/>
                <a:lumOff val="40000"/>
              </a:schemeClr>
            </a:solidFill>
            <a:ln>
              <a:noFill/>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zh-TW" altLang="en-US"/>
            </a:p>
          </p:txBody>
        </p:sp>
        <p:sp>
          <p:nvSpPr>
            <p:cNvPr id="6" name="矩形 5"/>
            <p:cNvSpPr/>
            <p:nvPr/>
          </p:nvSpPr>
          <p:spPr>
            <a:xfrm>
              <a:off x="-1" y="492316"/>
              <a:ext cx="6879771" cy="697788"/>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nSpc>
                  <a:spcPct val="130000"/>
                </a:lnSpc>
                <a:defRPr/>
              </a:pPr>
              <a:r>
                <a:rPr lang="zh-TW" altLang="en-US" sz="3600" dirty="0">
                  <a:solidFill>
                    <a:schemeClr val="bg1"/>
                  </a:solidFill>
                  <a:latin typeface="華康龍門石碑" panose="03000709000000000000" pitchFamily="65" charset="-120"/>
                  <a:ea typeface="華康龍門石碑" panose="03000709000000000000" pitchFamily="65" charset="-120"/>
                </a:rPr>
                <a:t>一</a:t>
              </a:r>
              <a:r>
                <a:rPr lang="zh-TW" altLang="en-US" sz="3600" dirty="0" smtClean="0">
                  <a:solidFill>
                    <a:schemeClr val="bg1"/>
                  </a:solidFill>
                  <a:latin typeface="華康龍門石碑" panose="03000709000000000000" pitchFamily="65" charset="-120"/>
                  <a:ea typeface="華康龍門石碑" panose="03000709000000000000" pitchFamily="65" charset="-120"/>
                </a:rPr>
                <a:t>、現有課程模組與未來規劃</a:t>
              </a:r>
              <a:endParaRPr lang="zh-CN" altLang="en-US" sz="3600" dirty="0">
                <a:solidFill>
                  <a:schemeClr val="bg1"/>
                </a:solidFill>
                <a:latin typeface="華康龍門石碑" panose="03000709000000000000" pitchFamily="65" charset="-120"/>
                <a:ea typeface="華康龍門石碑" panose="03000709000000000000" pitchFamily="65" charset="-120"/>
              </a:endParaRPr>
            </a:p>
            <a:p>
              <a:endParaRPr lang="zh-CN" altLang="en-US" b="1" dirty="0">
                <a:solidFill>
                  <a:schemeClr val="bg1"/>
                </a:solidFill>
                <a:latin typeface="微软雅黑" panose="020B0503020204020204" pitchFamily="34" charset="-122"/>
                <a:ea typeface="微软雅黑" panose="020B0503020204020204" pitchFamily="34" charset="-122"/>
              </a:endParaRPr>
            </a:p>
          </p:txBody>
        </p:sp>
        <p:sp>
          <p:nvSpPr>
            <p:cNvPr id="7" name="矩形 6"/>
            <p:cNvSpPr/>
            <p:nvPr/>
          </p:nvSpPr>
          <p:spPr>
            <a:xfrm>
              <a:off x="0" y="1030448"/>
              <a:ext cx="9144000" cy="551607"/>
            </a:xfrm>
            <a:prstGeom prst="rect">
              <a:avLst/>
            </a:prstGeom>
            <a:solidFill>
              <a:schemeClr val="accent1">
                <a:lumMod val="20000"/>
                <a:lumOff val="80000"/>
              </a:schemeClr>
            </a:solidFill>
            <a:ln>
              <a:noFill/>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zh-TW" altLang="en-US"/>
            </a:p>
          </p:txBody>
        </p:sp>
        <p:sp>
          <p:nvSpPr>
            <p:cNvPr id="8" name="矩形 7"/>
            <p:cNvSpPr/>
            <p:nvPr/>
          </p:nvSpPr>
          <p:spPr>
            <a:xfrm>
              <a:off x="-2" y="1030447"/>
              <a:ext cx="2264230" cy="551607"/>
            </a:xfrm>
            <a:prstGeom prst="rect">
              <a:avLst/>
            </a:prstGeom>
            <a:solidFill>
              <a:schemeClr val="accent1">
                <a:lumMod val="40000"/>
                <a:lumOff val="60000"/>
              </a:schemeClr>
            </a:solidFill>
            <a:ln>
              <a:noFill/>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zh-TW" altLang="en-US"/>
            </a:p>
          </p:txBody>
        </p:sp>
      </p:grpSp>
      <p:graphicFrame>
        <p:nvGraphicFramePr>
          <p:cNvPr id="9" name="內容版面配置區 8"/>
          <p:cNvGraphicFramePr>
            <a:graphicFrameLocks noGrp="1"/>
          </p:cNvGraphicFramePr>
          <p:nvPr>
            <p:ph idx="1"/>
            <p:extLst>
              <p:ext uri="{D42A27DB-BD31-4B8C-83A1-F6EECF244321}">
                <p14:modId xmlns:p14="http://schemas.microsoft.com/office/powerpoint/2010/main" val="3904871664"/>
              </p:ext>
            </p:extLst>
          </p:nvPr>
        </p:nvGraphicFramePr>
        <p:xfrm>
          <a:off x="354330" y="1923802"/>
          <a:ext cx="8435340" cy="1386708"/>
        </p:xfrm>
        <a:graphic>
          <a:graphicData uri="http://schemas.openxmlformats.org/drawingml/2006/table">
            <a:tbl>
              <a:tblPr firstRow="1" bandRow="1">
                <a:tableStyleId>{5940675A-B579-460E-94D1-54222C63F5DA}</a:tableStyleId>
              </a:tblPr>
              <a:tblGrid>
                <a:gridCol w="1154430"/>
                <a:gridCol w="697230"/>
                <a:gridCol w="925830"/>
                <a:gridCol w="697230"/>
                <a:gridCol w="925830"/>
                <a:gridCol w="697230"/>
                <a:gridCol w="925830"/>
                <a:gridCol w="697230"/>
                <a:gridCol w="925830"/>
                <a:gridCol w="788670"/>
              </a:tblGrid>
              <a:tr h="613155">
                <a:tc>
                  <a:txBody>
                    <a:bodyPr/>
                    <a:lstStyle/>
                    <a:p>
                      <a:pPr algn="ctr"/>
                      <a:r>
                        <a:rPr lang="zh-TW" altLang="en-US" b="1" dirty="0" smtClean="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現有學制</a:t>
                      </a:r>
                      <a:endParaRPr lang="zh-TW" altLang="en-US" b="1"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tcPr>
                </a:tc>
                <a:tc>
                  <a:txBody>
                    <a:bodyPr/>
                    <a:lstStyle/>
                    <a:p>
                      <a:pPr algn="ctr"/>
                      <a:r>
                        <a:rPr lang="zh-TW" altLang="en-US" dirty="0" smtClean="0">
                          <a:latin typeface="微軟正黑體" panose="020B0604030504040204" pitchFamily="34" charset="-120"/>
                          <a:ea typeface="微軟正黑體" panose="020B0604030504040204" pitchFamily="34" charset="-120"/>
                        </a:rPr>
                        <a:t>照顧</a:t>
                      </a:r>
                      <a:endParaRPr lang="en-US" altLang="zh-TW" dirty="0" smtClean="0">
                        <a:latin typeface="微軟正黑體" panose="020B0604030504040204" pitchFamily="34" charset="-120"/>
                        <a:ea typeface="微軟正黑體" panose="020B0604030504040204" pitchFamily="34" charset="-120"/>
                      </a:endParaRPr>
                    </a:p>
                    <a:p>
                      <a:pPr algn="ctr"/>
                      <a:r>
                        <a:rPr lang="zh-TW" altLang="en-US" dirty="0" smtClean="0">
                          <a:latin typeface="微軟正黑體" panose="020B0604030504040204" pitchFamily="34" charset="-120"/>
                          <a:ea typeface="微軟正黑體" panose="020B0604030504040204" pitchFamily="34" charset="-120"/>
                        </a:rPr>
                        <a:t>服務</a:t>
                      </a:r>
                      <a:endParaRPr lang="zh-TW" altLang="en-US"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lnT w="19050" cap="flat" cmpd="sng" algn="ctr">
                      <a:solidFill>
                        <a:schemeClr val="tx1"/>
                      </a:solidFill>
                      <a:prstDash val="solid"/>
                      <a:round/>
                      <a:headEnd type="none" w="med" len="med"/>
                      <a:tailEnd type="none" w="med" len="med"/>
                    </a:lnT>
                    <a:solidFill>
                      <a:schemeClr val="accent2">
                        <a:lumMod val="20000"/>
                        <a:lumOff val="80000"/>
                      </a:schemeClr>
                    </a:solidFill>
                  </a:tcPr>
                </a:tc>
                <a:tc>
                  <a:txBody>
                    <a:bodyPr/>
                    <a:lstStyle/>
                    <a:p>
                      <a:pPr algn="ctr"/>
                      <a:r>
                        <a:rPr lang="zh-TW" altLang="en-US" dirty="0" smtClean="0">
                          <a:latin typeface="微軟正黑體" panose="020B0604030504040204" pitchFamily="34" charset="-120"/>
                          <a:ea typeface="微軟正黑體" panose="020B0604030504040204" pitchFamily="34" charset="-120"/>
                        </a:rPr>
                        <a:t>課程數</a:t>
                      </a:r>
                      <a:endParaRPr lang="zh-TW" altLang="en-US"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solidFill>
                      <a:schemeClr val="accent2">
                        <a:lumMod val="20000"/>
                        <a:lumOff val="80000"/>
                      </a:schemeClr>
                    </a:solidFill>
                  </a:tcPr>
                </a:tc>
                <a:tc>
                  <a:txBody>
                    <a:bodyPr/>
                    <a:lstStyle/>
                    <a:p>
                      <a:pPr algn="ctr"/>
                      <a:r>
                        <a:rPr lang="zh-TW" altLang="en-US" dirty="0" smtClean="0">
                          <a:latin typeface="微軟正黑體" panose="020B0604030504040204" pitchFamily="34" charset="-120"/>
                          <a:ea typeface="微軟正黑體" panose="020B0604030504040204" pitchFamily="34" charset="-120"/>
                        </a:rPr>
                        <a:t>居服</a:t>
                      </a:r>
                      <a:endParaRPr lang="en-US" altLang="zh-TW" dirty="0" smtClean="0">
                        <a:latin typeface="微軟正黑體" panose="020B0604030504040204" pitchFamily="34" charset="-120"/>
                        <a:ea typeface="微軟正黑體" panose="020B0604030504040204" pitchFamily="34" charset="-120"/>
                      </a:endParaRPr>
                    </a:p>
                    <a:p>
                      <a:pPr algn="ctr"/>
                      <a:r>
                        <a:rPr lang="zh-TW" altLang="en-US" dirty="0" smtClean="0">
                          <a:latin typeface="微軟正黑體" panose="020B0604030504040204" pitchFamily="34" charset="-120"/>
                          <a:ea typeface="微軟正黑體" panose="020B0604030504040204" pitchFamily="34" charset="-120"/>
                        </a:rPr>
                        <a:t>督導</a:t>
                      </a:r>
                      <a:endParaRPr lang="zh-TW" altLang="en-US"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lnT w="19050" cap="flat" cmpd="sng" algn="ctr">
                      <a:solidFill>
                        <a:schemeClr val="tx1"/>
                      </a:solidFill>
                      <a:prstDash val="solid"/>
                      <a:round/>
                      <a:headEnd type="none" w="med" len="med"/>
                      <a:tailEnd type="none" w="med" len="med"/>
                    </a:lnT>
                    <a:solidFill>
                      <a:schemeClr val="accent6">
                        <a:lumMod val="20000"/>
                        <a:lumOff val="80000"/>
                      </a:schemeClr>
                    </a:solidFill>
                  </a:tcPr>
                </a:tc>
                <a:tc>
                  <a:txBody>
                    <a:bodyPr/>
                    <a:lstStyle/>
                    <a:p>
                      <a:pPr algn="ctr"/>
                      <a:r>
                        <a:rPr lang="zh-TW" altLang="en-US" dirty="0" smtClean="0">
                          <a:latin typeface="微軟正黑體" panose="020B0604030504040204" pitchFamily="34" charset="-120"/>
                          <a:ea typeface="微軟正黑體" panose="020B0604030504040204" pitchFamily="34" charset="-120"/>
                        </a:rPr>
                        <a:t>課程數</a:t>
                      </a:r>
                      <a:endParaRPr lang="zh-TW" altLang="en-US"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solidFill>
                      <a:schemeClr val="accent6">
                        <a:lumMod val="20000"/>
                        <a:lumOff val="80000"/>
                      </a:schemeClr>
                    </a:solidFill>
                  </a:tcPr>
                </a:tc>
                <a:tc>
                  <a:txBody>
                    <a:bodyPr/>
                    <a:lstStyle/>
                    <a:p>
                      <a:pPr algn="ctr"/>
                      <a:r>
                        <a:rPr lang="zh-TW" altLang="en-US" dirty="0" smtClean="0">
                          <a:latin typeface="微軟正黑體" panose="020B0604030504040204" pitchFamily="34" charset="-120"/>
                          <a:ea typeface="微軟正黑體" panose="020B0604030504040204" pitchFamily="34" charset="-120"/>
                        </a:rPr>
                        <a:t>照管</a:t>
                      </a:r>
                      <a:endParaRPr lang="en-US" altLang="zh-TW" dirty="0" smtClean="0">
                        <a:latin typeface="微軟正黑體" panose="020B0604030504040204" pitchFamily="34" charset="-120"/>
                        <a:ea typeface="微軟正黑體" panose="020B0604030504040204" pitchFamily="34" charset="-120"/>
                      </a:endParaRPr>
                    </a:p>
                    <a:p>
                      <a:pPr algn="ctr"/>
                      <a:r>
                        <a:rPr lang="zh-TW" altLang="en-US" dirty="0" smtClean="0">
                          <a:latin typeface="微軟正黑體" panose="020B0604030504040204" pitchFamily="34" charset="-120"/>
                          <a:ea typeface="微軟正黑體" panose="020B0604030504040204" pitchFamily="34" charset="-120"/>
                        </a:rPr>
                        <a:t>專員</a:t>
                      </a:r>
                      <a:endParaRPr lang="zh-TW" altLang="en-US"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lnT w="19050" cap="flat" cmpd="sng" algn="ctr">
                      <a:solidFill>
                        <a:schemeClr val="tx1"/>
                      </a:solidFill>
                      <a:prstDash val="solid"/>
                      <a:round/>
                      <a:headEnd type="none" w="med" len="med"/>
                      <a:tailEnd type="none" w="med" len="med"/>
                    </a:lnT>
                    <a:solidFill>
                      <a:schemeClr val="accent5">
                        <a:lumMod val="20000"/>
                        <a:lumOff val="80000"/>
                      </a:schemeClr>
                    </a:solidFill>
                  </a:tcPr>
                </a:tc>
                <a:tc>
                  <a:txBody>
                    <a:bodyPr/>
                    <a:lstStyle/>
                    <a:p>
                      <a:pPr algn="ctr"/>
                      <a:r>
                        <a:rPr lang="zh-TW" altLang="en-US" dirty="0" smtClean="0">
                          <a:latin typeface="微軟正黑體" panose="020B0604030504040204" pitchFamily="34" charset="-120"/>
                          <a:ea typeface="微軟正黑體" panose="020B0604030504040204" pitchFamily="34" charset="-120"/>
                        </a:rPr>
                        <a:t>課程數</a:t>
                      </a:r>
                      <a:endParaRPr lang="zh-TW" altLang="en-US"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solidFill>
                      <a:schemeClr val="accent5">
                        <a:lumMod val="20000"/>
                        <a:lumOff val="80000"/>
                      </a:schemeClr>
                    </a:solidFill>
                  </a:tcPr>
                </a:tc>
                <a:tc>
                  <a:txBody>
                    <a:bodyPr/>
                    <a:lstStyle/>
                    <a:p>
                      <a:pPr algn="ctr"/>
                      <a:r>
                        <a:rPr lang="zh-TW" altLang="en-US" dirty="0" smtClean="0">
                          <a:latin typeface="微軟正黑體" panose="020B0604030504040204" pitchFamily="34" charset="-120"/>
                          <a:ea typeface="微軟正黑體" panose="020B0604030504040204" pitchFamily="34" charset="-120"/>
                        </a:rPr>
                        <a:t>經營</a:t>
                      </a:r>
                      <a:endParaRPr lang="en-US" altLang="zh-TW" dirty="0" smtClean="0">
                        <a:latin typeface="微軟正黑體" panose="020B0604030504040204" pitchFamily="34" charset="-120"/>
                        <a:ea typeface="微軟正黑體" panose="020B0604030504040204" pitchFamily="34" charset="-120"/>
                      </a:endParaRPr>
                    </a:p>
                    <a:p>
                      <a:pPr algn="ctr"/>
                      <a:r>
                        <a:rPr lang="zh-TW" altLang="en-US" dirty="0" smtClean="0">
                          <a:latin typeface="微軟正黑體" panose="020B0604030504040204" pitchFamily="34" charset="-120"/>
                          <a:ea typeface="微軟正黑體" panose="020B0604030504040204" pitchFamily="34" charset="-120"/>
                        </a:rPr>
                        <a:t>管理</a:t>
                      </a:r>
                      <a:endParaRPr lang="zh-TW" altLang="en-US"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lnT w="19050" cap="flat" cmpd="sng" algn="ctr">
                      <a:solidFill>
                        <a:schemeClr val="tx1"/>
                      </a:solidFill>
                      <a:prstDash val="solid"/>
                      <a:round/>
                      <a:headEnd type="none" w="med" len="med"/>
                      <a:tailEnd type="none" w="med" len="med"/>
                    </a:lnT>
                    <a:solidFill>
                      <a:srgbClr val="CCCCFF"/>
                    </a:solidFill>
                  </a:tcPr>
                </a:tc>
                <a:tc>
                  <a:txBody>
                    <a:bodyPr/>
                    <a:lstStyle/>
                    <a:p>
                      <a:pPr algn="ctr"/>
                      <a:r>
                        <a:rPr lang="zh-TW" altLang="en-US" dirty="0" smtClean="0">
                          <a:latin typeface="微軟正黑體" panose="020B0604030504040204" pitchFamily="34" charset="-120"/>
                          <a:ea typeface="微軟正黑體" panose="020B0604030504040204" pitchFamily="34" charset="-120"/>
                        </a:rPr>
                        <a:t>課程數</a:t>
                      </a:r>
                      <a:endParaRPr lang="zh-TW" altLang="en-US"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solidFill>
                      <a:srgbClr val="CCCCFF"/>
                    </a:solidFill>
                  </a:tcPr>
                </a:tc>
                <a:tc>
                  <a:txBody>
                    <a:bodyPr/>
                    <a:lstStyle/>
                    <a:p>
                      <a:pPr algn="ctr"/>
                      <a:r>
                        <a:rPr lang="zh-TW" altLang="en-US" dirty="0" smtClean="0">
                          <a:latin typeface="微軟正黑體" panose="020B0604030504040204" pitchFamily="34" charset="-120"/>
                          <a:ea typeface="微軟正黑體" panose="020B0604030504040204" pitchFamily="34" charset="-120"/>
                        </a:rPr>
                        <a:t>總門</a:t>
                      </a:r>
                      <a:endParaRPr lang="en-US" altLang="zh-TW" dirty="0" smtClean="0">
                        <a:latin typeface="微軟正黑體" panose="020B0604030504040204" pitchFamily="34" charset="-120"/>
                        <a:ea typeface="微軟正黑體" panose="020B0604030504040204" pitchFamily="34" charset="-120"/>
                      </a:endParaRPr>
                    </a:p>
                    <a:p>
                      <a:pPr algn="ctr"/>
                      <a:r>
                        <a:rPr lang="zh-TW" altLang="en-US" dirty="0" smtClean="0">
                          <a:latin typeface="微軟正黑體" panose="020B0604030504040204" pitchFamily="34" charset="-120"/>
                          <a:ea typeface="微軟正黑體" panose="020B0604030504040204" pitchFamily="34" charset="-120"/>
                        </a:rPr>
                        <a:t>課數</a:t>
                      </a:r>
                      <a:endParaRPr lang="zh-TW" altLang="en-US"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tcPr>
                </a:tc>
              </a:tr>
              <a:tr h="370840">
                <a:tc>
                  <a:txBody>
                    <a:bodyPr/>
                    <a:lstStyle/>
                    <a:p>
                      <a:pPr algn="ctr"/>
                      <a:r>
                        <a:rPr lang="zh-TW" altLang="en-US" b="1" dirty="0" smtClean="0">
                          <a:latin typeface="微軟正黑體" panose="020B0604030504040204" pitchFamily="34" charset="-120"/>
                          <a:ea typeface="微軟正黑體" panose="020B0604030504040204" pitchFamily="34" charset="-120"/>
                        </a:rPr>
                        <a:t>二技</a:t>
                      </a:r>
                      <a:endParaRPr lang="zh-TW" altLang="en-US"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tcPr>
                </a:tc>
                <a:tc>
                  <a:txBody>
                    <a:bodyPr/>
                    <a:lstStyle/>
                    <a:p>
                      <a:pPr algn="ctr"/>
                      <a:r>
                        <a:rPr lang="zh-TW" altLang="en-US" b="1" dirty="0" smtClean="0">
                          <a:latin typeface="微軟正黑體" panose="020B0604030504040204" pitchFamily="34" charset="-120"/>
                          <a:ea typeface="微軟正黑體" panose="020B0604030504040204" pitchFamily="34" charset="-120"/>
                        </a:rPr>
                        <a:t>Ｖ</a:t>
                      </a:r>
                      <a:endParaRPr lang="zh-TW" altLang="en-US"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solidFill>
                      <a:schemeClr val="accent2">
                        <a:lumMod val="20000"/>
                        <a:lumOff val="80000"/>
                      </a:schemeClr>
                    </a:solidFill>
                  </a:tcPr>
                </a:tc>
                <a:tc>
                  <a:txBody>
                    <a:bodyPr/>
                    <a:lstStyle/>
                    <a:p>
                      <a:pPr algn="ctr"/>
                      <a:r>
                        <a:rPr lang="en-US" altLang="zh-TW" b="1" dirty="0" smtClean="0">
                          <a:latin typeface="微軟正黑體" panose="020B0604030504040204" pitchFamily="34" charset="-120"/>
                          <a:ea typeface="微軟正黑體" panose="020B0604030504040204" pitchFamily="34" charset="-120"/>
                        </a:rPr>
                        <a:t>6</a:t>
                      </a:r>
                      <a:endParaRPr lang="zh-TW" altLang="en-US"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solidFill>
                      <a:schemeClr val="accent2">
                        <a:lumMod val="20000"/>
                        <a:lumOff val="80000"/>
                      </a:schemeClr>
                    </a:solidFill>
                  </a:tcPr>
                </a:tc>
                <a:tc>
                  <a:txBody>
                    <a:bodyPr/>
                    <a:lstStyle/>
                    <a:p>
                      <a:pPr algn="ctr"/>
                      <a:r>
                        <a:rPr lang="en-US" altLang="zh-TW" b="1" dirty="0" smtClean="0">
                          <a:latin typeface="微軟正黑體" panose="020B0604030504040204" pitchFamily="34" charset="-120"/>
                          <a:ea typeface="微軟正黑體" panose="020B0604030504040204" pitchFamily="34" charset="-120"/>
                        </a:rPr>
                        <a:t>V</a:t>
                      </a:r>
                      <a:endParaRPr lang="zh-TW" altLang="en-US"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solidFill>
                      <a:schemeClr val="accent6">
                        <a:lumMod val="20000"/>
                        <a:lumOff val="80000"/>
                      </a:schemeClr>
                    </a:solidFill>
                  </a:tcPr>
                </a:tc>
                <a:tc>
                  <a:txBody>
                    <a:bodyPr/>
                    <a:lstStyle/>
                    <a:p>
                      <a:pPr algn="ctr"/>
                      <a:r>
                        <a:rPr lang="en-US" altLang="zh-TW" b="1" dirty="0" smtClean="0">
                          <a:latin typeface="微軟正黑體" panose="020B0604030504040204" pitchFamily="34" charset="-120"/>
                          <a:ea typeface="微軟正黑體" panose="020B0604030504040204" pitchFamily="34" charset="-120"/>
                        </a:rPr>
                        <a:t>10</a:t>
                      </a:r>
                      <a:endParaRPr lang="zh-TW" altLang="en-US"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solidFill>
                      <a:schemeClr val="accent6">
                        <a:lumMod val="20000"/>
                        <a:lumOff val="80000"/>
                      </a:schemeClr>
                    </a:solidFill>
                  </a:tcPr>
                </a:tc>
                <a:tc>
                  <a:txBody>
                    <a:bodyPr/>
                    <a:lstStyle/>
                    <a:p>
                      <a:pPr algn="ctr"/>
                      <a:endParaRPr lang="zh-TW" altLang="en-US"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solidFill>
                      <a:schemeClr val="accent5">
                        <a:lumMod val="20000"/>
                        <a:lumOff val="80000"/>
                      </a:schemeClr>
                    </a:solidFill>
                  </a:tcPr>
                </a:tc>
                <a:tc>
                  <a:txBody>
                    <a:bodyPr/>
                    <a:lstStyle/>
                    <a:p>
                      <a:pPr algn="ctr"/>
                      <a:endParaRPr lang="zh-TW" altLang="en-US"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solidFill>
                      <a:schemeClr val="accent5">
                        <a:lumMod val="20000"/>
                        <a:lumOff val="80000"/>
                      </a:schemeClr>
                    </a:solidFill>
                  </a:tcPr>
                </a:tc>
                <a:tc>
                  <a:txBody>
                    <a:bodyPr/>
                    <a:lstStyle/>
                    <a:p>
                      <a:pPr algn="ctr"/>
                      <a:endParaRPr lang="zh-TW" altLang="en-US"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solidFill>
                      <a:srgbClr val="CCCCFF"/>
                    </a:solidFill>
                  </a:tcPr>
                </a:tc>
                <a:tc>
                  <a:txBody>
                    <a:bodyPr/>
                    <a:lstStyle/>
                    <a:p>
                      <a:pPr algn="ctr"/>
                      <a:endParaRPr lang="zh-TW" altLang="en-US"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solidFill>
                      <a:srgbClr val="CCCCFF"/>
                    </a:solidFill>
                  </a:tcPr>
                </a:tc>
                <a:tc>
                  <a:txBody>
                    <a:bodyPr/>
                    <a:lstStyle/>
                    <a:p>
                      <a:pPr algn="ctr"/>
                      <a:r>
                        <a:rPr lang="en-US" altLang="zh-TW" b="1" dirty="0" smtClean="0">
                          <a:latin typeface="微軟正黑體" panose="020B0604030504040204" pitchFamily="34" charset="-120"/>
                          <a:ea typeface="微軟正黑體" panose="020B0604030504040204" pitchFamily="34" charset="-120"/>
                        </a:rPr>
                        <a:t>16</a:t>
                      </a:r>
                      <a:endParaRPr lang="zh-TW" altLang="en-US"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tcPr>
                </a:tc>
              </a:tr>
              <a:tr h="375788">
                <a:tc>
                  <a:txBody>
                    <a:bodyPr/>
                    <a:lstStyle/>
                    <a:p>
                      <a:pPr algn="ctr"/>
                      <a:endParaRPr lang="zh-TW" altLang="en-US"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solidFill>
                      <a:schemeClr val="bg2">
                        <a:lumMod val="90000"/>
                      </a:schemeClr>
                    </a:solidFill>
                  </a:tcPr>
                </a:tc>
                <a:tc>
                  <a:txBody>
                    <a:bodyPr/>
                    <a:lstStyle/>
                    <a:p>
                      <a:pPr algn="ctr"/>
                      <a:endParaRPr lang="zh-TW" altLang="en-US"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lnB w="19050" cap="flat" cmpd="sng" algn="ctr">
                      <a:solidFill>
                        <a:schemeClr val="tx1"/>
                      </a:solidFill>
                      <a:prstDash val="solid"/>
                      <a:round/>
                      <a:headEnd type="none" w="med" len="med"/>
                      <a:tailEnd type="none" w="med" len="med"/>
                    </a:lnB>
                    <a:solidFill>
                      <a:schemeClr val="bg2">
                        <a:lumMod val="90000"/>
                      </a:schemeClr>
                    </a:solidFill>
                  </a:tcPr>
                </a:tc>
                <a:tc>
                  <a:txBody>
                    <a:bodyPr/>
                    <a:lstStyle/>
                    <a:p>
                      <a:pPr algn="ctr"/>
                      <a:r>
                        <a:rPr lang="en-US" altLang="zh-TW" b="1" dirty="0" smtClean="0">
                          <a:latin typeface="微軟正黑體" panose="020B0604030504040204" pitchFamily="34" charset="-120"/>
                          <a:ea typeface="微軟正黑體" panose="020B0604030504040204" pitchFamily="34" charset="-120"/>
                        </a:rPr>
                        <a:t>6</a:t>
                      </a:r>
                      <a:endParaRPr lang="zh-TW" altLang="en-US"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lnB w="19050" cap="flat" cmpd="sng" algn="ctr">
                      <a:solidFill>
                        <a:schemeClr val="tx1"/>
                      </a:solidFill>
                      <a:prstDash val="solid"/>
                      <a:round/>
                      <a:headEnd type="none" w="med" len="med"/>
                      <a:tailEnd type="none" w="med" len="med"/>
                    </a:lnB>
                    <a:solidFill>
                      <a:schemeClr val="bg2">
                        <a:lumMod val="90000"/>
                      </a:schemeClr>
                    </a:solidFill>
                  </a:tcPr>
                </a:tc>
                <a:tc>
                  <a:txBody>
                    <a:bodyPr/>
                    <a:lstStyle/>
                    <a:p>
                      <a:pPr algn="ctr"/>
                      <a:endParaRPr lang="zh-TW" altLang="en-US"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lnB w="19050" cap="flat" cmpd="sng" algn="ctr">
                      <a:solidFill>
                        <a:schemeClr val="tx1"/>
                      </a:solidFill>
                      <a:prstDash val="solid"/>
                      <a:round/>
                      <a:headEnd type="none" w="med" len="med"/>
                      <a:tailEnd type="none" w="med" len="med"/>
                    </a:lnB>
                    <a:solidFill>
                      <a:schemeClr val="bg2">
                        <a:lumMod val="90000"/>
                      </a:schemeClr>
                    </a:solidFill>
                  </a:tcPr>
                </a:tc>
                <a:tc>
                  <a:txBody>
                    <a:bodyPr/>
                    <a:lstStyle/>
                    <a:p>
                      <a:pPr algn="ctr"/>
                      <a:r>
                        <a:rPr lang="en-US" altLang="zh-TW" b="1" dirty="0" smtClean="0">
                          <a:latin typeface="微軟正黑體" panose="020B0604030504040204" pitchFamily="34" charset="-120"/>
                          <a:ea typeface="微軟正黑體" panose="020B0604030504040204" pitchFamily="34" charset="-120"/>
                        </a:rPr>
                        <a:t>10</a:t>
                      </a:r>
                      <a:endParaRPr lang="zh-TW" altLang="en-US"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lnB w="19050" cap="flat" cmpd="sng" algn="ctr">
                      <a:solidFill>
                        <a:schemeClr val="tx1"/>
                      </a:solidFill>
                      <a:prstDash val="solid"/>
                      <a:round/>
                      <a:headEnd type="none" w="med" len="med"/>
                      <a:tailEnd type="none" w="med" len="med"/>
                    </a:lnB>
                    <a:solidFill>
                      <a:schemeClr val="bg2">
                        <a:lumMod val="90000"/>
                      </a:schemeClr>
                    </a:solidFill>
                  </a:tcPr>
                </a:tc>
                <a:tc>
                  <a:txBody>
                    <a:bodyPr/>
                    <a:lstStyle/>
                    <a:p>
                      <a:pPr algn="ctr"/>
                      <a:endParaRPr lang="zh-TW" altLang="en-US"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lnB w="19050" cap="flat" cmpd="sng" algn="ctr">
                      <a:solidFill>
                        <a:schemeClr val="tx1"/>
                      </a:solidFill>
                      <a:prstDash val="solid"/>
                      <a:round/>
                      <a:headEnd type="none" w="med" len="med"/>
                      <a:tailEnd type="none" w="med" len="med"/>
                    </a:lnB>
                    <a:solidFill>
                      <a:schemeClr val="bg2">
                        <a:lumMod val="90000"/>
                      </a:schemeClr>
                    </a:solidFill>
                  </a:tcPr>
                </a:tc>
                <a:tc>
                  <a:txBody>
                    <a:bodyPr/>
                    <a:lstStyle/>
                    <a:p>
                      <a:pPr algn="ctr"/>
                      <a:endParaRPr lang="zh-TW" altLang="en-US"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lnB w="19050" cap="flat" cmpd="sng" algn="ctr">
                      <a:solidFill>
                        <a:schemeClr val="tx1"/>
                      </a:solidFill>
                      <a:prstDash val="solid"/>
                      <a:round/>
                      <a:headEnd type="none" w="med" len="med"/>
                      <a:tailEnd type="none" w="med" len="med"/>
                    </a:lnB>
                    <a:solidFill>
                      <a:schemeClr val="bg2">
                        <a:lumMod val="90000"/>
                      </a:schemeClr>
                    </a:solidFill>
                  </a:tcPr>
                </a:tc>
                <a:tc>
                  <a:txBody>
                    <a:bodyPr/>
                    <a:lstStyle/>
                    <a:p>
                      <a:pPr algn="ctr"/>
                      <a:endParaRPr lang="zh-TW" altLang="en-US"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lnB w="19050" cap="flat" cmpd="sng" algn="ctr">
                      <a:solidFill>
                        <a:schemeClr val="tx1"/>
                      </a:solidFill>
                      <a:prstDash val="solid"/>
                      <a:round/>
                      <a:headEnd type="none" w="med" len="med"/>
                      <a:tailEnd type="none" w="med" len="med"/>
                    </a:lnB>
                    <a:solidFill>
                      <a:schemeClr val="bg2">
                        <a:lumMod val="90000"/>
                      </a:schemeClr>
                    </a:solidFill>
                  </a:tcPr>
                </a:tc>
                <a:tc>
                  <a:txBody>
                    <a:bodyPr/>
                    <a:lstStyle/>
                    <a:p>
                      <a:pPr algn="ctr"/>
                      <a:endParaRPr lang="zh-TW" altLang="en-US"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lnB w="19050" cap="flat" cmpd="sng" algn="ctr">
                      <a:solidFill>
                        <a:schemeClr val="tx1"/>
                      </a:solidFill>
                      <a:prstDash val="solid"/>
                      <a:round/>
                      <a:headEnd type="none" w="med" len="med"/>
                      <a:tailEnd type="none" w="med" len="med"/>
                    </a:lnB>
                    <a:solidFill>
                      <a:schemeClr val="bg2">
                        <a:lumMod val="90000"/>
                      </a:schemeClr>
                    </a:solidFill>
                  </a:tcPr>
                </a:tc>
                <a:tc>
                  <a:txBody>
                    <a:bodyPr/>
                    <a:lstStyle/>
                    <a:p>
                      <a:pPr algn="ctr"/>
                      <a:r>
                        <a:rPr lang="en-US" altLang="zh-TW" b="1" dirty="0" smtClean="0">
                          <a:latin typeface="微軟正黑體" panose="020B0604030504040204" pitchFamily="34" charset="-120"/>
                          <a:ea typeface="微軟正黑體" panose="020B0604030504040204" pitchFamily="34" charset="-120"/>
                        </a:rPr>
                        <a:t>16</a:t>
                      </a:r>
                      <a:endParaRPr lang="zh-TW" altLang="en-US"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solidFill>
                      <a:schemeClr val="bg2">
                        <a:lumMod val="90000"/>
                      </a:schemeClr>
                    </a:solidFill>
                  </a:tcPr>
                </a:tc>
              </a:tr>
            </a:tbl>
          </a:graphicData>
        </a:graphic>
      </p:graphicFrame>
      <p:sp>
        <p:nvSpPr>
          <p:cNvPr id="11" name="向下箭號 10"/>
          <p:cNvSpPr/>
          <p:nvPr/>
        </p:nvSpPr>
        <p:spPr>
          <a:xfrm>
            <a:off x="354329" y="3568453"/>
            <a:ext cx="1140031" cy="926275"/>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b="1">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endParaRPr>
          </a:p>
        </p:txBody>
      </p:sp>
      <p:graphicFrame>
        <p:nvGraphicFramePr>
          <p:cNvPr id="12" name="內容版面配置區 8"/>
          <p:cNvGraphicFramePr>
            <a:graphicFrameLocks noGrp="1"/>
          </p:cNvGraphicFramePr>
          <p:nvPr>
            <p:ph idx="1"/>
            <p:extLst>
              <p:ext uri="{D42A27DB-BD31-4B8C-83A1-F6EECF244321}">
                <p14:modId xmlns:p14="http://schemas.microsoft.com/office/powerpoint/2010/main" val="3848152112"/>
              </p:ext>
            </p:extLst>
          </p:nvPr>
        </p:nvGraphicFramePr>
        <p:xfrm>
          <a:off x="354329" y="4752671"/>
          <a:ext cx="8435340" cy="1757548"/>
        </p:xfrm>
        <a:graphic>
          <a:graphicData uri="http://schemas.openxmlformats.org/drawingml/2006/table">
            <a:tbl>
              <a:tblPr firstRow="1" bandRow="1">
                <a:tableStyleId>{5940675A-B579-460E-94D1-54222C63F5DA}</a:tableStyleId>
              </a:tblPr>
              <a:tblGrid>
                <a:gridCol w="1154430"/>
                <a:gridCol w="697230"/>
                <a:gridCol w="925830"/>
                <a:gridCol w="697230"/>
                <a:gridCol w="925830"/>
                <a:gridCol w="697230"/>
                <a:gridCol w="925830"/>
                <a:gridCol w="697230"/>
                <a:gridCol w="925830"/>
                <a:gridCol w="788670"/>
              </a:tblGrid>
              <a:tr h="613155">
                <a:tc>
                  <a:txBody>
                    <a:bodyPr/>
                    <a:lstStyle/>
                    <a:p>
                      <a:pPr algn="ctr"/>
                      <a:r>
                        <a:rPr lang="zh-TW" altLang="en-US" b="1" dirty="0" smtClean="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未來學制</a:t>
                      </a:r>
                      <a:endParaRPr lang="zh-TW" altLang="en-US" b="1"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tcPr>
                </a:tc>
                <a:tc>
                  <a:txBody>
                    <a:bodyPr/>
                    <a:lstStyle/>
                    <a:p>
                      <a:pPr algn="ctr"/>
                      <a:r>
                        <a:rPr lang="zh-TW" altLang="en-US" dirty="0" smtClean="0">
                          <a:latin typeface="微軟正黑體" panose="020B0604030504040204" pitchFamily="34" charset="-120"/>
                          <a:ea typeface="微軟正黑體" panose="020B0604030504040204" pitchFamily="34" charset="-120"/>
                        </a:rPr>
                        <a:t>照顧</a:t>
                      </a:r>
                      <a:endParaRPr lang="en-US" altLang="zh-TW" dirty="0" smtClean="0">
                        <a:latin typeface="微軟正黑體" panose="020B0604030504040204" pitchFamily="34" charset="-120"/>
                        <a:ea typeface="微軟正黑體" panose="020B0604030504040204" pitchFamily="34" charset="-120"/>
                      </a:endParaRPr>
                    </a:p>
                    <a:p>
                      <a:pPr algn="ctr"/>
                      <a:r>
                        <a:rPr lang="zh-TW" altLang="en-US" dirty="0" smtClean="0">
                          <a:latin typeface="微軟正黑體" panose="020B0604030504040204" pitchFamily="34" charset="-120"/>
                          <a:ea typeface="微軟正黑體" panose="020B0604030504040204" pitchFamily="34" charset="-120"/>
                        </a:rPr>
                        <a:t>服務</a:t>
                      </a:r>
                      <a:endParaRPr lang="zh-TW" altLang="en-US"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lnT w="19050" cap="flat" cmpd="sng" algn="ctr">
                      <a:solidFill>
                        <a:schemeClr val="tx1"/>
                      </a:solidFill>
                      <a:prstDash val="solid"/>
                      <a:round/>
                      <a:headEnd type="none" w="med" len="med"/>
                      <a:tailEnd type="none" w="med" len="med"/>
                    </a:lnT>
                    <a:solidFill>
                      <a:schemeClr val="accent2">
                        <a:lumMod val="20000"/>
                        <a:lumOff val="80000"/>
                      </a:schemeClr>
                    </a:solidFill>
                  </a:tcPr>
                </a:tc>
                <a:tc>
                  <a:txBody>
                    <a:bodyPr/>
                    <a:lstStyle/>
                    <a:p>
                      <a:pPr algn="ctr"/>
                      <a:r>
                        <a:rPr lang="zh-TW" altLang="en-US" dirty="0" smtClean="0">
                          <a:latin typeface="微軟正黑體" panose="020B0604030504040204" pitchFamily="34" charset="-120"/>
                          <a:ea typeface="微軟正黑體" panose="020B0604030504040204" pitchFamily="34" charset="-120"/>
                        </a:rPr>
                        <a:t>課程數</a:t>
                      </a:r>
                      <a:endParaRPr lang="zh-TW" altLang="en-US"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solidFill>
                      <a:schemeClr val="accent2">
                        <a:lumMod val="20000"/>
                        <a:lumOff val="80000"/>
                      </a:schemeClr>
                    </a:solidFill>
                  </a:tcPr>
                </a:tc>
                <a:tc>
                  <a:txBody>
                    <a:bodyPr/>
                    <a:lstStyle/>
                    <a:p>
                      <a:pPr algn="ctr"/>
                      <a:r>
                        <a:rPr lang="zh-TW" altLang="en-US" dirty="0" smtClean="0">
                          <a:latin typeface="微軟正黑體" panose="020B0604030504040204" pitchFamily="34" charset="-120"/>
                          <a:ea typeface="微軟正黑體" panose="020B0604030504040204" pitchFamily="34" charset="-120"/>
                        </a:rPr>
                        <a:t>居服</a:t>
                      </a:r>
                      <a:endParaRPr lang="en-US" altLang="zh-TW" dirty="0" smtClean="0">
                        <a:latin typeface="微軟正黑體" panose="020B0604030504040204" pitchFamily="34" charset="-120"/>
                        <a:ea typeface="微軟正黑體" panose="020B0604030504040204" pitchFamily="34" charset="-120"/>
                      </a:endParaRPr>
                    </a:p>
                    <a:p>
                      <a:pPr algn="ctr"/>
                      <a:r>
                        <a:rPr lang="zh-TW" altLang="en-US" dirty="0" smtClean="0">
                          <a:latin typeface="微軟正黑體" panose="020B0604030504040204" pitchFamily="34" charset="-120"/>
                          <a:ea typeface="微軟正黑體" panose="020B0604030504040204" pitchFamily="34" charset="-120"/>
                        </a:rPr>
                        <a:t>督導</a:t>
                      </a:r>
                      <a:endParaRPr lang="zh-TW" altLang="en-US"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lnT w="19050" cap="flat" cmpd="sng" algn="ctr">
                      <a:solidFill>
                        <a:schemeClr val="tx1"/>
                      </a:solidFill>
                      <a:prstDash val="solid"/>
                      <a:round/>
                      <a:headEnd type="none" w="med" len="med"/>
                      <a:tailEnd type="none" w="med" len="med"/>
                    </a:lnT>
                    <a:solidFill>
                      <a:schemeClr val="accent6">
                        <a:lumMod val="20000"/>
                        <a:lumOff val="80000"/>
                      </a:schemeClr>
                    </a:solidFill>
                  </a:tcPr>
                </a:tc>
                <a:tc>
                  <a:txBody>
                    <a:bodyPr/>
                    <a:lstStyle/>
                    <a:p>
                      <a:pPr algn="ctr"/>
                      <a:r>
                        <a:rPr lang="zh-TW" altLang="en-US" dirty="0" smtClean="0">
                          <a:latin typeface="微軟正黑體" panose="020B0604030504040204" pitchFamily="34" charset="-120"/>
                          <a:ea typeface="微軟正黑體" panose="020B0604030504040204" pitchFamily="34" charset="-120"/>
                        </a:rPr>
                        <a:t>課程數</a:t>
                      </a:r>
                      <a:endParaRPr lang="zh-TW" altLang="en-US"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solidFill>
                      <a:schemeClr val="accent6">
                        <a:lumMod val="20000"/>
                        <a:lumOff val="80000"/>
                      </a:schemeClr>
                    </a:solidFill>
                  </a:tcPr>
                </a:tc>
                <a:tc>
                  <a:txBody>
                    <a:bodyPr/>
                    <a:lstStyle/>
                    <a:p>
                      <a:pPr algn="ctr"/>
                      <a:r>
                        <a:rPr lang="zh-TW" altLang="en-US" dirty="0" smtClean="0">
                          <a:latin typeface="微軟正黑體" panose="020B0604030504040204" pitchFamily="34" charset="-120"/>
                          <a:ea typeface="微軟正黑體" panose="020B0604030504040204" pitchFamily="34" charset="-120"/>
                        </a:rPr>
                        <a:t>照管</a:t>
                      </a:r>
                      <a:endParaRPr lang="en-US" altLang="zh-TW" dirty="0" smtClean="0">
                        <a:latin typeface="微軟正黑體" panose="020B0604030504040204" pitchFamily="34" charset="-120"/>
                        <a:ea typeface="微軟正黑體" panose="020B0604030504040204" pitchFamily="34" charset="-120"/>
                      </a:endParaRPr>
                    </a:p>
                    <a:p>
                      <a:pPr algn="ctr"/>
                      <a:r>
                        <a:rPr lang="zh-TW" altLang="en-US" dirty="0" smtClean="0">
                          <a:latin typeface="微軟正黑體" panose="020B0604030504040204" pitchFamily="34" charset="-120"/>
                          <a:ea typeface="微軟正黑體" panose="020B0604030504040204" pitchFamily="34" charset="-120"/>
                        </a:rPr>
                        <a:t>專員</a:t>
                      </a:r>
                      <a:endParaRPr lang="zh-TW" altLang="en-US"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lnT w="19050" cap="flat" cmpd="sng" algn="ctr">
                      <a:solidFill>
                        <a:schemeClr val="tx1"/>
                      </a:solidFill>
                      <a:prstDash val="solid"/>
                      <a:round/>
                      <a:headEnd type="none" w="med" len="med"/>
                      <a:tailEnd type="none" w="med" len="med"/>
                    </a:lnT>
                    <a:solidFill>
                      <a:schemeClr val="accent5">
                        <a:lumMod val="20000"/>
                        <a:lumOff val="80000"/>
                      </a:schemeClr>
                    </a:solidFill>
                  </a:tcPr>
                </a:tc>
                <a:tc>
                  <a:txBody>
                    <a:bodyPr/>
                    <a:lstStyle/>
                    <a:p>
                      <a:pPr algn="ctr"/>
                      <a:r>
                        <a:rPr lang="zh-TW" altLang="en-US" dirty="0" smtClean="0">
                          <a:latin typeface="微軟正黑體" panose="020B0604030504040204" pitchFamily="34" charset="-120"/>
                          <a:ea typeface="微軟正黑體" panose="020B0604030504040204" pitchFamily="34" charset="-120"/>
                        </a:rPr>
                        <a:t>課程數</a:t>
                      </a:r>
                      <a:endParaRPr lang="zh-TW" altLang="en-US"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solidFill>
                      <a:schemeClr val="accent5">
                        <a:lumMod val="20000"/>
                        <a:lumOff val="80000"/>
                      </a:schemeClr>
                    </a:solidFill>
                  </a:tcPr>
                </a:tc>
                <a:tc>
                  <a:txBody>
                    <a:bodyPr/>
                    <a:lstStyle/>
                    <a:p>
                      <a:pPr algn="ctr"/>
                      <a:r>
                        <a:rPr lang="zh-TW" altLang="en-US" dirty="0" smtClean="0">
                          <a:latin typeface="微軟正黑體" panose="020B0604030504040204" pitchFamily="34" charset="-120"/>
                          <a:ea typeface="微軟正黑體" panose="020B0604030504040204" pitchFamily="34" charset="-120"/>
                        </a:rPr>
                        <a:t>經營</a:t>
                      </a:r>
                      <a:endParaRPr lang="en-US" altLang="zh-TW" dirty="0" smtClean="0">
                        <a:latin typeface="微軟正黑體" panose="020B0604030504040204" pitchFamily="34" charset="-120"/>
                        <a:ea typeface="微軟正黑體" panose="020B0604030504040204" pitchFamily="34" charset="-120"/>
                      </a:endParaRPr>
                    </a:p>
                    <a:p>
                      <a:pPr algn="ctr"/>
                      <a:r>
                        <a:rPr lang="zh-TW" altLang="en-US" dirty="0" smtClean="0">
                          <a:latin typeface="微軟正黑體" panose="020B0604030504040204" pitchFamily="34" charset="-120"/>
                          <a:ea typeface="微軟正黑體" panose="020B0604030504040204" pitchFamily="34" charset="-120"/>
                        </a:rPr>
                        <a:t>管理</a:t>
                      </a:r>
                      <a:endParaRPr lang="zh-TW" altLang="en-US"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lnT w="19050" cap="flat" cmpd="sng" algn="ctr">
                      <a:solidFill>
                        <a:schemeClr val="tx1"/>
                      </a:solidFill>
                      <a:prstDash val="solid"/>
                      <a:round/>
                      <a:headEnd type="none" w="med" len="med"/>
                      <a:tailEnd type="none" w="med" len="med"/>
                    </a:lnT>
                    <a:solidFill>
                      <a:srgbClr val="CCCCFF"/>
                    </a:solidFill>
                  </a:tcPr>
                </a:tc>
                <a:tc>
                  <a:txBody>
                    <a:bodyPr/>
                    <a:lstStyle/>
                    <a:p>
                      <a:pPr algn="ctr"/>
                      <a:r>
                        <a:rPr lang="zh-TW" altLang="en-US" dirty="0" smtClean="0">
                          <a:latin typeface="微軟正黑體" panose="020B0604030504040204" pitchFamily="34" charset="-120"/>
                          <a:ea typeface="微軟正黑體" panose="020B0604030504040204" pitchFamily="34" charset="-120"/>
                        </a:rPr>
                        <a:t>課程數</a:t>
                      </a:r>
                      <a:endParaRPr lang="zh-TW" altLang="en-US"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solidFill>
                      <a:srgbClr val="CCCCFF"/>
                    </a:solidFill>
                  </a:tcPr>
                </a:tc>
                <a:tc>
                  <a:txBody>
                    <a:bodyPr/>
                    <a:lstStyle/>
                    <a:p>
                      <a:pPr algn="ctr"/>
                      <a:r>
                        <a:rPr lang="zh-TW" altLang="en-US" dirty="0" smtClean="0">
                          <a:latin typeface="微軟正黑體" panose="020B0604030504040204" pitchFamily="34" charset="-120"/>
                          <a:ea typeface="微軟正黑體" panose="020B0604030504040204" pitchFamily="34" charset="-120"/>
                        </a:rPr>
                        <a:t>總門</a:t>
                      </a:r>
                      <a:endParaRPr lang="en-US" altLang="zh-TW" dirty="0" smtClean="0">
                        <a:latin typeface="微軟正黑體" panose="020B0604030504040204" pitchFamily="34" charset="-120"/>
                        <a:ea typeface="微軟正黑體" panose="020B0604030504040204" pitchFamily="34" charset="-120"/>
                      </a:endParaRPr>
                    </a:p>
                    <a:p>
                      <a:pPr algn="ctr"/>
                      <a:r>
                        <a:rPr lang="zh-TW" altLang="en-US" dirty="0" smtClean="0">
                          <a:latin typeface="微軟正黑體" panose="020B0604030504040204" pitchFamily="34" charset="-120"/>
                          <a:ea typeface="微軟正黑體" panose="020B0604030504040204" pitchFamily="34" charset="-120"/>
                        </a:rPr>
                        <a:t>課數</a:t>
                      </a:r>
                      <a:endParaRPr lang="zh-TW" altLang="en-US"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tcPr>
                </a:tc>
              </a:tr>
              <a:tr h="370840">
                <a:tc>
                  <a:txBody>
                    <a:bodyPr/>
                    <a:lstStyle/>
                    <a:p>
                      <a:pPr algn="ctr"/>
                      <a:r>
                        <a:rPr lang="zh-TW" altLang="en-US" b="1" dirty="0" smtClean="0">
                          <a:latin typeface="微軟正黑體" panose="020B0604030504040204" pitchFamily="34" charset="-120"/>
                          <a:ea typeface="微軟正黑體" panose="020B0604030504040204" pitchFamily="34" charset="-120"/>
                        </a:rPr>
                        <a:t>二技</a:t>
                      </a:r>
                      <a:endParaRPr lang="zh-TW" altLang="en-US"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tcPr>
                </a:tc>
                <a:tc>
                  <a:txBody>
                    <a:bodyPr/>
                    <a:lstStyle/>
                    <a:p>
                      <a:pPr algn="ctr"/>
                      <a:r>
                        <a:rPr lang="zh-TW" altLang="en-US" b="1" dirty="0" smtClean="0">
                          <a:latin typeface="微軟正黑體" panose="020B0604030504040204" pitchFamily="34" charset="-120"/>
                          <a:ea typeface="微軟正黑體" panose="020B0604030504040204" pitchFamily="34" charset="-120"/>
                        </a:rPr>
                        <a:t>Ｖ</a:t>
                      </a:r>
                      <a:endParaRPr lang="zh-TW" altLang="en-US"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solidFill>
                      <a:schemeClr val="accent2">
                        <a:lumMod val="20000"/>
                        <a:lumOff val="80000"/>
                      </a:schemeClr>
                    </a:solidFill>
                  </a:tcPr>
                </a:tc>
                <a:tc>
                  <a:txBody>
                    <a:bodyPr/>
                    <a:lstStyle/>
                    <a:p>
                      <a:pPr algn="ctr"/>
                      <a:r>
                        <a:rPr lang="en-US" altLang="zh-TW" b="1" dirty="0" smtClean="0">
                          <a:latin typeface="微軟正黑體" panose="020B0604030504040204" pitchFamily="34" charset="-120"/>
                          <a:ea typeface="微軟正黑體" panose="020B0604030504040204" pitchFamily="34" charset="-120"/>
                        </a:rPr>
                        <a:t>6</a:t>
                      </a:r>
                      <a:endParaRPr lang="zh-TW" altLang="en-US"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solidFill>
                      <a:schemeClr val="accent2">
                        <a:lumMod val="20000"/>
                        <a:lumOff val="80000"/>
                      </a:schemeClr>
                    </a:solidFill>
                  </a:tcPr>
                </a:tc>
                <a:tc>
                  <a:txBody>
                    <a:bodyPr/>
                    <a:lstStyle/>
                    <a:p>
                      <a:pPr algn="ctr"/>
                      <a:r>
                        <a:rPr lang="en-US" altLang="zh-TW" b="1" dirty="0" smtClean="0">
                          <a:latin typeface="微軟正黑體" panose="020B0604030504040204" pitchFamily="34" charset="-120"/>
                          <a:ea typeface="微軟正黑體" panose="020B0604030504040204" pitchFamily="34" charset="-120"/>
                        </a:rPr>
                        <a:t>V</a:t>
                      </a:r>
                      <a:endParaRPr lang="zh-TW" altLang="en-US"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solidFill>
                      <a:schemeClr val="accent6">
                        <a:lumMod val="20000"/>
                        <a:lumOff val="80000"/>
                      </a:schemeClr>
                    </a:solidFill>
                  </a:tcPr>
                </a:tc>
                <a:tc>
                  <a:txBody>
                    <a:bodyPr/>
                    <a:lstStyle/>
                    <a:p>
                      <a:pPr algn="ctr"/>
                      <a:r>
                        <a:rPr lang="en-US" altLang="zh-TW" b="1" dirty="0" smtClean="0">
                          <a:latin typeface="微軟正黑體" panose="020B0604030504040204" pitchFamily="34" charset="-120"/>
                          <a:ea typeface="微軟正黑體" panose="020B0604030504040204" pitchFamily="34" charset="-120"/>
                        </a:rPr>
                        <a:t>10</a:t>
                      </a:r>
                      <a:endParaRPr lang="zh-TW" altLang="en-US"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solidFill>
                      <a:schemeClr val="accent6">
                        <a:lumMod val="20000"/>
                        <a:lumOff val="80000"/>
                      </a:schemeClr>
                    </a:solidFill>
                  </a:tcPr>
                </a:tc>
                <a:tc>
                  <a:txBody>
                    <a:bodyPr/>
                    <a:lstStyle/>
                    <a:p>
                      <a:pPr algn="ctr"/>
                      <a:r>
                        <a:rPr lang="en-US" altLang="zh-TW" b="1" dirty="0" smtClean="0">
                          <a:latin typeface="微軟正黑體" panose="020B0604030504040204" pitchFamily="34" charset="-120"/>
                          <a:ea typeface="微軟正黑體" panose="020B0604030504040204" pitchFamily="34" charset="-120"/>
                        </a:rPr>
                        <a:t>V</a:t>
                      </a:r>
                      <a:endParaRPr lang="zh-TW" altLang="en-US"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solidFill>
                      <a:schemeClr val="accent5">
                        <a:lumMod val="20000"/>
                        <a:lumOff val="80000"/>
                      </a:schemeClr>
                    </a:solidFill>
                  </a:tcPr>
                </a:tc>
                <a:tc>
                  <a:txBody>
                    <a:bodyPr/>
                    <a:lstStyle/>
                    <a:p>
                      <a:pPr algn="ctr"/>
                      <a:r>
                        <a:rPr lang="en-US" altLang="zh-TW" b="1" dirty="0" smtClean="0">
                          <a:latin typeface="微軟正黑體" panose="020B0604030504040204" pitchFamily="34" charset="-120"/>
                          <a:ea typeface="微軟正黑體" panose="020B0604030504040204" pitchFamily="34" charset="-120"/>
                        </a:rPr>
                        <a:t>4</a:t>
                      </a:r>
                      <a:endParaRPr lang="zh-TW" altLang="en-US"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solidFill>
                      <a:schemeClr val="accent5">
                        <a:lumMod val="20000"/>
                        <a:lumOff val="80000"/>
                      </a:schemeClr>
                    </a:solidFill>
                  </a:tcPr>
                </a:tc>
                <a:tc>
                  <a:txBody>
                    <a:bodyPr/>
                    <a:lstStyle/>
                    <a:p>
                      <a:pPr algn="ctr"/>
                      <a:endParaRPr lang="zh-TW" altLang="en-US"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solidFill>
                      <a:srgbClr val="CCCCFF"/>
                    </a:solidFill>
                  </a:tcPr>
                </a:tc>
                <a:tc>
                  <a:txBody>
                    <a:bodyPr/>
                    <a:lstStyle/>
                    <a:p>
                      <a:pPr algn="ctr"/>
                      <a:endParaRPr lang="zh-TW" altLang="en-US"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solidFill>
                      <a:srgbClr val="CCCCFF"/>
                    </a:solidFill>
                  </a:tcPr>
                </a:tc>
                <a:tc>
                  <a:txBody>
                    <a:bodyPr/>
                    <a:lstStyle/>
                    <a:p>
                      <a:pPr algn="ctr"/>
                      <a:r>
                        <a:rPr lang="en-US" altLang="zh-TW" b="1" dirty="0" smtClean="0">
                          <a:latin typeface="微軟正黑體" panose="020B0604030504040204" pitchFamily="34" charset="-120"/>
                          <a:ea typeface="微軟正黑體" panose="020B0604030504040204" pitchFamily="34" charset="-120"/>
                        </a:rPr>
                        <a:t>20</a:t>
                      </a:r>
                      <a:endParaRPr lang="zh-TW" altLang="en-US"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tcPr>
                </a:tc>
              </a:tr>
              <a:tr h="370840">
                <a:tc>
                  <a:txBody>
                    <a:bodyPr/>
                    <a:lstStyle/>
                    <a:p>
                      <a:pPr algn="ctr"/>
                      <a:r>
                        <a:rPr lang="zh-TW" altLang="en-US" b="1" dirty="0" smtClean="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二技在職</a:t>
                      </a:r>
                      <a:endParaRPr lang="zh-TW" altLang="en-US" b="1"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tcPr>
                </a:tc>
                <a:tc>
                  <a:txBody>
                    <a:bodyPr/>
                    <a:lstStyle/>
                    <a:p>
                      <a:pPr algn="ctr"/>
                      <a:r>
                        <a:rPr lang="zh-TW" altLang="en-US" b="1" dirty="0" smtClean="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Ｖ</a:t>
                      </a:r>
                      <a:endParaRPr lang="zh-TW" altLang="en-US" b="1"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solidFill>
                      <a:schemeClr val="accent2">
                        <a:lumMod val="20000"/>
                        <a:lumOff val="80000"/>
                      </a:schemeClr>
                    </a:solidFill>
                  </a:tcPr>
                </a:tc>
                <a:tc>
                  <a:txBody>
                    <a:bodyPr/>
                    <a:lstStyle/>
                    <a:p>
                      <a:pPr algn="ctr"/>
                      <a:r>
                        <a:rPr lang="zh-TW" altLang="en-US" b="1" dirty="0" smtClean="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３</a:t>
                      </a:r>
                      <a:endParaRPr lang="zh-TW" altLang="en-US" b="1"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solidFill>
                      <a:schemeClr val="accent2">
                        <a:lumMod val="20000"/>
                        <a:lumOff val="80000"/>
                      </a:schemeClr>
                    </a:solidFill>
                  </a:tcPr>
                </a:tc>
                <a:tc>
                  <a:txBody>
                    <a:bodyPr/>
                    <a:lstStyle/>
                    <a:p>
                      <a:pPr algn="ctr"/>
                      <a:r>
                        <a:rPr lang="zh-TW" altLang="en-US" b="1" dirty="0" smtClean="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Ｖ</a:t>
                      </a:r>
                      <a:endParaRPr lang="zh-TW" altLang="en-US" b="1"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solidFill>
                      <a:schemeClr val="accent6">
                        <a:lumMod val="20000"/>
                        <a:lumOff val="80000"/>
                      </a:schemeClr>
                    </a:solidFill>
                  </a:tcPr>
                </a:tc>
                <a:tc>
                  <a:txBody>
                    <a:bodyPr/>
                    <a:lstStyle/>
                    <a:p>
                      <a:pPr algn="ctr"/>
                      <a:r>
                        <a:rPr lang="zh-TW" altLang="en-US" b="1" dirty="0" smtClean="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４</a:t>
                      </a:r>
                      <a:endParaRPr lang="en-US" altLang="zh-TW" b="1" dirty="0" smtClean="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solidFill>
                      <a:schemeClr val="accent6">
                        <a:lumMod val="20000"/>
                        <a:lumOff val="80000"/>
                      </a:schemeClr>
                    </a:solidFill>
                  </a:tcPr>
                </a:tc>
                <a:tc>
                  <a:txBody>
                    <a:bodyPr/>
                    <a:lstStyle/>
                    <a:p>
                      <a:pPr algn="ctr"/>
                      <a:endParaRPr lang="zh-TW" altLang="en-US" b="1"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solidFill>
                      <a:schemeClr val="accent5">
                        <a:lumMod val="20000"/>
                        <a:lumOff val="80000"/>
                      </a:schemeClr>
                    </a:solidFill>
                  </a:tcPr>
                </a:tc>
                <a:tc>
                  <a:txBody>
                    <a:bodyPr/>
                    <a:lstStyle/>
                    <a:p>
                      <a:pPr algn="ctr"/>
                      <a:endParaRPr lang="zh-TW" altLang="en-US" b="1"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solidFill>
                      <a:schemeClr val="accent5">
                        <a:lumMod val="20000"/>
                        <a:lumOff val="80000"/>
                      </a:schemeClr>
                    </a:solidFill>
                  </a:tcPr>
                </a:tc>
                <a:tc>
                  <a:txBody>
                    <a:bodyPr/>
                    <a:lstStyle/>
                    <a:p>
                      <a:pPr algn="ctr"/>
                      <a:endParaRPr lang="zh-TW" altLang="en-US" b="1"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solidFill>
                      <a:srgbClr val="CCCCFF"/>
                    </a:solidFill>
                  </a:tcPr>
                </a:tc>
                <a:tc>
                  <a:txBody>
                    <a:bodyPr/>
                    <a:lstStyle/>
                    <a:p>
                      <a:pPr algn="ctr"/>
                      <a:endParaRPr lang="zh-TW" altLang="en-US" b="1"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solidFill>
                      <a:srgbClr val="CCCCFF"/>
                    </a:solidFill>
                  </a:tcPr>
                </a:tc>
                <a:tc>
                  <a:txBody>
                    <a:bodyPr/>
                    <a:lstStyle/>
                    <a:p>
                      <a:pPr algn="ctr"/>
                      <a:r>
                        <a:rPr lang="zh-TW" altLang="en-US" b="1" dirty="0" smtClean="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７</a:t>
                      </a:r>
                      <a:endParaRPr lang="zh-TW" altLang="en-US" b="1"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tcPr>
                </a:tc>
              </a:tr>
              <a:tr h="375788">
                <a:tc>
                  <a:txBody>
                    <a:bodyPr/>
                    <a:lstStyle/>
                    <a:p>
                      <a:pPr algn="ctr"/>
                      <a:endParaRPr lang="zh-TW" altLang="en-US"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solidFill>
                      <a:schemeClr val="bg2">
                        <a:lumMod val="90000"/>
                      </a:schemeClr>
                    </a:solidFill>
                  </a:tcPr>
                </a:tc>
                <a:tc>
                  <a:txBody>
                    <a:bodyPr/>
                    <a:lstStyle/>
                    <a:p>
                      <a:pPr algn="ctr"/>
                      <a:endParaRPr lang="zh-TW" altLang="en-US"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lnB w="19050" cap="flat" cmpd="sng" algn="ctr">
                      <a:solidFill>
                        <a:schemeClr val="tx1"/>
                      </a:solidFill>
                      <a:prstDash val="solid"/>
                      <a:round/>
                      <a:headEnd type="none" w="med" len="med"/>
                      <a:tailEnd type="none" w="med" len="med"/>
                    </a:lnB>
                    <a:solidFill>
                      <a:schemeClr val="bg2">
                        <a:lumMod val="90000"/>
                      </a:schemeClr>
                    </a:solidFill>
                  </a:tcPr>
                </a:tc>
                <a:tc>
                  <a:txBody>
                    <a:bodyPr/>
                    <a:lstStyle/>
                    <a:p>
                      <a:pPr algn="ctr"/>
                      <a:r>
                        <a:rPr lang="en-US" altLang="zh-TW" b="1" dirty="0" smtClean="0">
                          <a:latin typeface="微軟正黑體" panose="020B0604030504040204" pitchFamily="34" charset="-120"/>
                          <a:ea typeface="微軟正黑體" panose="020B0604030504040204" pitchFamily="34" charset="-120"/>
                        </a:rPr>
                        <a:t>9</a:t>
                      </a:r>
                      <a:endParaRPr lang="zh-TW" altLang="en-US"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lnB w="19050" cap="flat" cmpd="sng" algn="ctr">
                      <a:solidFill>
                        <a:schemeClr val="tx1"/>
                      </a:solidFill>
                      <a:prstDash val="solid"/>
                      <a:round/>
                      <a:headEnd type="none" w="med" len="med"/>
                      <a:tailEnd type="none" w="med" len="med"/>
                    </a:lnB>
                    <a:solidFill>
                      <a:schemeClr val="bg2">
                        <a:lumMod val="90000"/>
                      </a:schemeClr>
                    </a:solidFill>
                  </a:tcPr>
                </a:tc>
                <a:tc>
                  <a:txBody>
                    <a:bodyPr/>
                    <a:lstStyle/>
                    <a:p>
                      <a:pPr algn="ctr"/>
                      <a:endParaRPr lang="zh-TW" altLang="en-US"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lnB w="19050" cap="flat" cmpd="sng" algn="ctr">
                      <a:solidFill>
                        <a:schemeClr val="tx1"/>
                      </a:solidFill>
                      <a:prstDash val="solid"/>
                      <a:round/>
                      <a:headEnd type="none" w="med" len="med"/>
                      <a:tailEnd type="none" w="med" len="med"/>
                    </a:lnB>
                    <a:solidFill>
                      <a:schemeClr val="bg2">
                        <a:lumMod val="90000"/>
                      </a:schemeClr>
                    </a:solidFill>
                  </a:tcPr>
                </a:tc>
                <a:tc>
                  <a:txBody>
                    <a:bodyPr/>
                    <a:lstStyle/>
                    <a:p>
                      <a:pPr algn="ctr"/>
                      <a:r>
                        <a:rPr lang="en-US" altLang="zh-TW" b="1" dirty="0" smtClean="0">
                          <a:latin typeface="微軟正黑體" panose="020B0604030504040204" pitchFamily="34" charset="-120"/>
                          <a:ea typeface="微軟正黑體" panose="020B0604030504040204" pitchFamily="34" charset="-120"/>
                        </a:rPr>
                        <a:t>14</a:t>
                      </a:r>
                      <a:endParaRPr lang="zh-TW" altLang="en-US"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lnB w="19050" cap="flat" cmpd="sng" algn="ctr">
                      <a:solidFill>
                        <a:schemeClr val="tx1"/>
                      </a:solidFill>
                      <a:prstDash val="solid"/>
                      <a:round/>
                      <a:headEnd type="none" w="med" len="med"/>
                      <a:tailEnd type="none" w="med" len="med"/>
                    </a:lnB>
                    <a:solidFill>
                      <a:schemeClr val="bg2">
                        <a:lumMod val="90000"/>
                      </a:schemeClr>
                    </a:solidFill>
                  </a:tcPr>
                </a:tc>
                <a:tc>
                  <a:txBody>
                    <a:bodyPr/>
                    <a:lstStyle/>
                    <a:p>
                      <a:pPr algn="ctr"/>
                      <a:endParaRPr lang="zh-TW" altLang="en-US"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lnB w="19050" cap="flat" cmpd="sng" algn="ctr">
                      <a:solidFill>
                        <a:schemeClr val="tx1"/>
                      </a:solidFill>
                      <a:prstDash val="solid"/>
                      <a:round/>
                      <a:headEnd type="none" w="med" len="med"/>
                      <a:tailEnd type="none" w="med" len="med"/>
                    </a:lnB>
                    <a:solidFill>
                      <a:schemeClr val="bg2">
                        <a:lumMod val="90000"/>
                      </a:schemeClr>
                    </a:solidFill>
                  </a:tcPr>
                </a:tc>
                <a:tc>
                  <a:txBody>
                    <a:bodyPr/>
                    <a:lstStyle/>
                    <a:p>
                      <a:pPr algn="ctr"/>
                      <a:r>
                        <a:rPr lang="en-US" altLang="zh-TW" b="1" dirty="0" smtClean="0">
                          <a:latin typeface="微軟正黑體" panose="020B0604030504040204" pitchFamily="34" charset="-120"/>
                          <a:ea typeface="微軟正黑體" panose="020B0604030504040204" pitchFamily="34" charset="-120"/>
                        </a:rPr>
                        <a:t>4</a:t>
                      </a:r>
                      <a:endParaRPr lang="zh-TW" altLang="en-US"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lnB w="19050" cap="flat" cmpd="sng" algn="ctr">
                      <a:solidFill>
                        <a:schemeClr val="tx1"/>
                      </a:solidFill>
                      <a:prstDash val="solid"/>
                      <a:round/>
                      <a:headEnd type="none" w="med" len="med"/>
                      <a:tailEnd type="none" w="med" len="med"/>
                    </a:lnB>
                    <a:solidFill>
                      <a:schemeClr val="bg2">
                        <a:lumMod val="90000"/>
                      </a:schemeClr>
                    </a:solidFill>
                  </a:tcPr>
                </a:tc>
                <a:tc>
                  <a:txBody>
                    <a:bodyPr/>
                    <a:lstStyle/>
                    <a:p>
                      <a:pPr algn="ctr"/>
                      <a:endParaRPr lang="zh-TW" altLang="en-US"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lnB w="19050" cap="flat" cmpd="sng" algn="ctr">
                      <a:solidFill>
                        <a:schemeClr val="tx1"/>
                      </a:solidFill>
                      <a:prstDash val="solid"/>
                      <a:round/>
                      <a:headEnd type="none" w="med" len="med"/>
                      <a:tailEnd type="none" w="med" len="med"/>
                    </a:lnB>
                    <a:solidFill>
                      <a:schemeClr val="bg2">
                        <a:lumMod val="90000"/>
                      </a:schemeClr>
                    </a:solidFill>
                  </a:tcPr>
                </a:tc>
                <a:tc>
                  <a:txBody>
                    <a:bodyPr/>
                    <a:lstStyle/>
                    <a:p>
                      <a:pPr algn="ctr"/>
                      <a:endParaRPr lang="zh-TW" altLang="en-US"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lnB w="19050" cap="flat" cmpd="sng" algn="ctr">
                      <a:solidFill>
                        <a:schemeClr val="tx1"/>
                      </a:solidFill>
                      <a:prstDash val="solid"/>
                      <a:round/>
                      <a:headEnd type="none" w="med" len="med"/>
                      <a:tailEnd type="none" w="med" len="med"/>
                    </a:lnB>
                    <a:solidFill>
                      <a:schemeClr val="bg2">
                        <a:lumMod val="90000"/>
                      </a:schemeClr>
                    </a:solidFill>
                  </a:tcPr>
                </a:tc>
                <a:tc>
                  <a:txBody>
                    <a:bodyPr/>
                    <a:lstStyle/>
                    <a:p>
                      <a:pPr algn="ctr"/>
                      <a:r>
                        <a:rPr lang="en-US" altLang="zh-TW" b="1" dirty="0" smtClean="0">
                          <a:latin typeface="微軟正黑體" panose="020B0604030504040204" pitchFamily="34" charset="-120"/>
                          <a:ea typeface="微軟正黑體" panose="020B0604030504040204" pitchFamily="34" charset="-120"/>
                        </a:rPr>
                        <a:t>27</a:t>
                      </a:r>
                      <a:endParaRPr lang="zh-TW" altLang="en-US"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solidFill>
                      <a:schemeClr val="bg2">
                        <a:lumMod val="90000"/>
                      </a:schemeClr>
                    </a:solidFill>
                  </a:tcPr>
                </a:tc>
              </a:tr>
            </a:tbl>
          </a:graphicData>
        </a:graphic>
      </p:graphicFrame>
      <p:sp>
        <p:nvSpPr>
          <p:cNvPr id="13" name="文字方塊 12"/>
          <p:cNvSpPr txBox="1"/>
          <p:nvPr/>
        </p:nvSpPr>
        <p:spPr>
          <a:xfrm>
            <a:off x="1616056" y="3708425"/>
            <a:ext cx="7527944" cy="646331"/>
          </a:xfrm>
          <a:prstGeom prst="rect">
            <a:avLst/>
          </a:prstGeom>
          <a:noFill/>
        </p:spPr>
        <p:txBody>
          <a:bodyPr wrap="square" rtlCol="0">
            <a:spAutoFit/>
          </a:bodyPr>
          <a:lstStyle/>
          <a:p>
            <a:r>
              <a:rPr lang="en-US" altLang="zh-TW" b="1" dirty="0" smtClean="0">
                <a:latin typeface="微軟正黑體" panose="020B0604030504040204" pitchFamily="34" charset="-120"/>
                <a:ea typeface="微軟正黑體" panose="020B0604030504040204" pitchFamily="34" charset="-120"/>
              </a:rPr>
              <a:t>※</a:t>
            </a:r>
            <a:r>
              <a:rPr lang="zh-TW" altLang="en-US" b="1" dirty="0" smtClean="0">
                <a:latin typeface="微軟正黑體" panose="020B0604030504040204" pitchFamily="34" charset="-120"/>
                <a:ea typeface="微軟正黑體" panose="020B0604030504040204" pitchFamily="34" charset="-120"/>
              </a:rPr>
              <a:t>經評估「二技在職」學制可加入課程試辦，且在職生反映有課程需求。</a:t>
            </a:r>
            <a:endParaRPr lang="en-US" altLang="zh-TW" b="1" dirty="0" smtClean="0">
              <a:latin typeface="微軟正黑體" panose="020B0604030504040204" pitchFamily="34" charset="-120"/>
              <a:ea typeface="微軟正黑體" panose="020B0604030504040204" pitchFamily="34" charset="-120"/>
            </a:endParaRPr>
          </a:p>
          <a:p>
            <a:r>
              <a:rPr lang="en-US" altLang="zh-TW" b="1" dirty="0" smtClean="0">
                <a:latin typeface="微軟正黑體" panose="020B0604030504040204" pitchFamily="34" charset="-120"/>
                <a:ea typeface="微軟正黑體" panose="020B0604030504040204" pitchFamily="34" charset="-120"/>
              </a:rPr>
              <a:t>※</a:t>
            </a:r>
            <a:r>
              <a:rPr lang="zh-TW" altLang="en-US" b="1" dirty="0" smtClean="0">
                <a:latin typeface="微軟正黑體" panose="020B0604030504040204" pitchFamily="34" charset="-120"/>
                <a:ea typeface="微軟正黑體" panose="020B0604030504040204" pitchFamily="34" charset="-120"/>
              </a:rPr>
              <a:t>因照管專員資格開放，二技先加入照管專員模組進行試辦。</a:t>
            </a:r>
            <a:endParaRPr lang="zh-TW" altLang="en-US" b="1" dirty="0">
              <a:latin typeface="微軟正黑體" panose="020B0604030504040204" pitchFamily="34" charset="-120"/>
              <a:ea typeface="微軟正黑體" panose="020B0604030504040204" pitchFamily="34" charset="-120"/>
            </a:endParaRPr>
          </a:p>
        </p:txBody>
      </p:sp>
      <p:sp>
        <p:nvSpPr>
          <p:cNvPr id="14" name="矩形 13"/>
          <p:cNvSpPr/>
          <p:nvPr/>
        </p:nvSpPr>
        <p:spPr>
          <a:xfrm>
            <a:off x="8283700" y="492316"/>
            <a:ext cx="505969" cy="1089738"/>
          </a:xfrm>
          <a:prstGeom prst="rect">
            <a:avLst/>
          </a:prstGeom>
          <a:ln>
            <a:solidFill>
              <a:srgbClr val="C00000"/>
            </a:solidFill>
          </a:ln>
        </p:spPr>
        <p:style>
          <a:lnRef idx="2">
            <a:schemeClr val="accent4"/>
          </a:lnRef>
          <a:fillRef idx="1">
            <a:schemeClr val="lt1"/>
          </a:fillRef>
          <a:effectRef idx="0">
            <a:schemeClr val="accent4"/>
          </a:effectRef>
          <a:fontRef idx="minor">
            <a:schemeClr val="dk1"/>
          </a:fontRef>
        </p:style>
        <p:txBody>
          <a:bodyPr rtlCol="0" anchor="ctr"/>
          <a:lstStyle/>
          <a:p>
            <a:pPr lvl="0" algn="ctr">
              <a:lnSpc>
                <a:spcPct val="130000"/>
              </a:lnSpc>
              <a:defRPr/>
            </a:pPr>
            <a:r>
              <a:rPr lang="zh-TW" altLang="en-US" sz="3600" dirty="0" smtClean="0">
                <a:solidFill>
                  <a:srgbClr val="C00000"/>
                </a:solidFill>
                <a:latin typeface="華康龍門石碑" panose="03000709000000000000" pitchFamily="65" charset="-120"/>
                <a:ea typeface="華康龍門石碑" panose="03000709000000000000" pitchFamily="65" charset="-120"/>
              </a:rPr>
              <a:t>範例</a:t>
            </a:r>
            <a:endParaRPr lang="zh-CN" altLang="en-US" b="1" dirty="0">
              <a:solidFill>
                <a:srgbClr val="C0000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64171126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內容版面配置區 1"/>
          <p:cNvGraphicFramePr>
            <a:graphicFrameLocks noGrp="1"/>
          </p:cNvGraphicFramePr>
          <p:nvPr>
            <p:ph idx="1"/>
            <p:extLst>
              <p:ext uri="{D42A27DB-BD31-4B8C-83A1-F6EECF244321}">
                <p14:modId xmlns:p14="http://schemas.microsoft.com/office/powerpoint/2010/main" val="1557279640"/>
              </p:ext>
            </p:extLst>
          </p:nvPr>
        </p:nvGraphicFramePr>
        <p:xfrm>
          <a:off x="162873" y="3246369"/>
          <a:ext cx="8818247" cy="3474720"/>
        </p:xfrm>
        <a:graphic>
          <a:graphicData uri="http://schemas.openxmlformats.org/drawingml/2006/table">
            <a:tbl>
              <a:tblPr firstRow="1" bandRow="1">
                <a:tableStyleId>{3B4B98B0-60AC-42C2-AFA5-B58CD77FA1E5}</a:tableStyleId>
              </a:tblPr>
              <a:tblGrid>
                <a:gridCol w="2583180"/>
                <a:gridCol w="1211580"/>
                <a:gridCol w="1440180"/>
                <a:gridCol w="685529"/>
                <a:gridCol w="685529"/>
                <a:gridCol w="2212249"/>
              </a:tblGrid>
              <a:tr h="314257">
                <a:tc>
                  <a:txBody>
                    <a:bodyPr/>
                    <a:lstStyle/>
                    <a:p>
                      <a:pPr algn="ctr"/>
                      <a:r>
                        <a:rPr lang="zh-TW" altLang="en-US" dirty="0" smtClean="0">
                          <a:latin typeface="微軟正黑體" panose="020B0604030504040204" pitchFamily="34" charset="-120"/>
                          <a:ea typeface="微軟正黑體" panose="020B0604030504040204" pitchFamily="34" charset="-120"/>
                        </a:rPr>
                        <a:t>課程名稱</a:t>
                      </a:r>
                      <a:endParaRPr lang="zh-TW" altLang="en-US" b="1"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dirty="0" smtClean="0">
                          <a:latin typeface="微軟正黑體" panose="020B0604030504040204" pitchFamily="34" charset="-120"/>
                          <a:ea typeface="微軟正黑體" panose="020B0604030504040204" pitchFamily="34" charset="-120"/>
                        </a:rPr>
                        <a:t>職系</a:t>
                      </a:r>
                      <a:endParaRPr lang="zh-TW" altLang="en-US" b="1"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dirty="0" smtClean="0">
                          <a:latin typeface="微軟正黑體" panose="020B0604030504040204" pitchFamily="34" charset="-120"/>
                          <a:ea typeface="微軟正黑體" panose="020B0604030504040204" pitchFamily="34" charset="-120"/>
                        </a:rPr>
                        <a:t>學制年級</a:t>
                      </a:r>
                      <a:endParaRPr lang="zh-TW" altLang="en-US" b="1"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dirty="0" smtClean="0">
                          <a:latin typeface="微軟正黑體" panose="020B0604030504040204" pitchFamily="34" charset="-120"/>
                          <a:ea typeface="微軟正黑體" panose="020B0604030504040204" pitchFamily="34" charset="-120"/>
                        </a:rPr>
                        <a:t>類型</a:t>
                      </a:r>
                      <a:endParaRPr lang="zh-TW" altLang="en-US" b="1"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dirty="0" smtClean="0">
                          <a:latin typeface="微軟正黑體" panose="020B0604030504040204" pitchFamily="34" charset="-120"/>
                          <a:ea typeface="微軟正黑體" panose="020B0604030504040204" pitchFamily="34" charset="-120"/>
                        </a:rPr>
                        <a:t>修課</a:t>
                      </a:r>
                      <a:endParaRPr lang="en-US" altLang="zh-TW" dirty="0" smtClean="0">
                        <a:latin typeface="微軟正黑體" panose="020B0604030504040204" pitchFamily="34" charset="-120"/>
                        <a:ea typeface="微軟正黑體" panose="020B0604030504040204" pitchFamily="34" charset="-120"/>
                      </a:endParaRPr>
                    </a:p>
                    <a:p>
                      <a:pPr algn="ctr"/>
                      <a:r>
                        <a:rPr lang="zh-TW" altLang="en-US" dirty="0" smtClean="0">
                          <a:latin typeface="微軟正黑體" panose="020B0604030504040204" pitchFamily="34" charset="-120"/>
                          <a:ea typeface="微軟正黑體" panose="020B0604030504040204" pitchFamily="34" charset="-120"/>
                        </a:rPr>
                        <a:t>人數</a:t>
                      </a:r>
                      <a:endParaRPr lang="zh-TW" altLang="en-US" b="1"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dirty="0" smtClean="0">
                          <a:latin typeface="微軟正黑體" panose="020B0604030504040204" pitchFamily="34" charset="-120"/>
                          <a:ea typeface="微軟正黑體" panose="020B0604030504040204" pitchFamily="34" charset="-120"/>
                        </a:rPr>
                        <a:t>備註</a:t>
                      </a:r>
                      <a:endParaRPr lang="zh-TW" altLang="en-US" b="1" dirty="0">
                        <a:latin typeface="微軟正黑體" panose="020B0604030504040204" pitchFamily="34" charset="-120"/>
                        <a:ea typeface="微軟正黑體" panose="020B0604030504040204" pitchFamily="34" charset="-120"/>
                      </a:endParaRPr>
                    </a:p>
                  </a:txBody>
                  <a:tcPr anchor="ctr"/>
                </a:tc>
              </a:tr>
              <a:tr h="15037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dirty="0" smtClean="0">
                          <a:latin typeface="微軟正黑體" panose="020B0604030504040204" pitchFamily="34" charset="-120"/>
                          <a:ea typeface="微軟正黑體" panose="020B0604030504040204" pitchFamily="34" charset="-120"/>
                        </a:rPr>
                        <a:t>情緒管理與壓力調適</a:t>
                      </a:r>
                    </a:p>
                  </a:txBody>
                  <a:tcPr anchor="ctr"/>
                </a:tc>
                <a:tc>
                  <a:txBody>
                    <a:bodyPr/>
                    <a:lstStyle/>
                    <a:p>
                      <a:pPr algn="ctr"/>
                      <a:r>
                        <a:rPr lang="zh-TW" altLang="en-US" dirty="0" smtClean="0">
                          <a:latin typeface="微軟正黑體" panose="020B0604030504040204" pitchFamily="34" charset="-120"/>
                          <a:ea typeface="微軟正黑體" panose="020B0604030504040204" pitchFamily="34" charset="-120"/>
                        </a:rPr>
                        <a:t>居服督導</a:t>
                      </a:r>
                      <a:endParaRPr lang="zh-TW" altLang="en-US"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dirty="0" smtClean="0">
                          <a:latin typeface="微軟正黑體" panose="020B0604030504040204" pitchFamily="34" charset="-120"/>
                          <a:ea typeface="微軟正黑體" panose="020B0604030504040204" pitchFamily="34" charset="-120"/>
                        </a:rPr>
                        <a:t>二技一年級</a:t>
                      </a:r>
                      <a:endParaRPr lang="zh-TW" altLang="en-US"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dirty="0" smtClean="0">
                          <a:latin typeface="微軟正黑體" panose="020B0604030504040204" pitchFamily="34" charset="-120"/>
                          <a:ea typeface="微軟正黑體" panose="020B0604030504040204" pitchFamily="34" charset="-120"/>
                        </a:rPr>
                        <a:t>必修</a:t>
                      </a:r>
                      <a:endParaRPr lang="zh-TW" altLang="en-US" dirty="0">
                        <a:latin typeface="微軟正黑體" panose="020B0604030504040204" pitchFamily="34" charset="-120"/>
                        <a:ea typeface="微軟正黑體" panose="020B0604030504040204" pitchFamily="34" charset="-120"/>
                      </a:endParaRPr>
                    </a:p>
                  </a:txBody>
                  <a:tcPr anchor="ctr"/>
                </a:tc>
                <a:tc>
                  <a:txBody>
                    <a:bodyPr/>
                    <a:lstStyle/>
                    <a:p>
                      <a:pPr algn="ctr"/>
                      <a:r>
                        <a:rPr lang="en-US" altLang="zh-TW" dirty="0" smtClean="0">
                          <a:latin typeface="微軟正黑體" panose="020B0604030504040204" pitchFamily="34" charset="-120"/>
                          <a:ea typeface="微軟正黑體" panose="020B0604030504040204" pitchFamily="34" charset="-120"/>
                        </a:rPr>
                        <a:t>28</a:t>
                      </a:r>
                      <a:endParaRPr lang="zh-TW" altLang="en-US" dirty="0">
                        <a:latin typeface="微軟正黑體" panose="020B0604030504040204" pitchFamily="34" charset="-120"/>
                        <a:ea typeface="微軟正黑體" panose="020B0604030504040204" pitchFamily="34" charset="-120"/>
                      </a:endParaRPr>
                    </a:p>
                  </a:txBody>
                  <a:tcPr anchor="ctr"/>
                </a:tc>
                <a:tc>
                  <a:txBody>
                    <a:bodyPr/>
                    <a:lstStyle/>
                    <a:p>
                      <a:pPr algn="ctr"/>
                      <a:endParaRPr lang="zh-TW" altLang="en-US" dirty="0">
                        <a:latin typeface="微軟正黑體" panose="020B0604030504040204" pitchFamily="34" charset="-120"/>
                        <a:ea typeface="微軟正黑體" panose="020B0604030504040204" pitchFamily="34" charset="-120"/>
                      </a:endParaRPr>
                    </a:p>
                  </a:txBody>
                  <a:tcPr anchor="ctr"/>
                </a:tc>
              </a:tr>
              <a:tr h="0">
                <a:tc>
                  <a:txBody>
                    <a:bodyPr/>
                    <a:lstStyle/>
                    <a:p>
                      <a:pPr algn="ctr"/>
                      <a:r>
                        <a:rPr lang="zh-TW" altLang="en-US" dirty="0" smtClean="0">
                          <a:latin typeface="微軟正黑體" panose="020B0604030504040204" pitchFamily="34" charset="-120"/>
                          <a:ea typeface="微軟正黑體" panose="020B0604030504040204" pitchFamily="34" charset="-120"/>
                        </a:rPr>
                        <a:t>長期照顧個案管理</a:t>
                      </a:r>
                      <a:endParaRPr lang="zh-TW" altLang="en-US"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dirty="0" smtClean="0">
                          <a:latin typeface="微軟正黑體" panose="020B0604030504040204" pitchFamily="34" charset="-120"/>
                          <a:ea typeface="微軟正黑體" panose="020B0604030504040204" pitchFamily="34" charset="-120"/>
                        </a:rPr>
                        <a:t>居服督導</a:t>
                      </a:r>
                      <a:endParaRPr lang="zh-TW" altLang="en-US"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dirty="0" smtClean="0">
                          <a:latin typeface="微軟正黑體" panose="020B0604030504040204" pitchFamily="34" charset="-120"/>
                          <a:ea typeface="微軟正黑體" panose="020B0604030504040204" pitchFamily="34" charset="-120"/>
                        </a:rPr>
                        <a:t>二技二年級</a:t>
                      </a:r>
                      <a:endParaRPr lang="zh-TW" altLang="en-US"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dirty="0" smtClean="0">
                          <a:latin typeface="微軟正黑體" panose="020B0604030504040204" pitchFamily="34" charset="-120"/>
                          <a:ea typeface="微軟正黑體" panose="020B0604030504040204" pitchFamily="34" charset="-120"/>
                        </a:rPr>
                        <a:t>必修</a:t>
                      </a:r>
                      <a:endParaRPr lang="zh-TW" altLang="en-US" dirty="0">
                        <a:latin typeface="微軟正黑體" panose="020B0604030504040204" pitchFamily="34" charset="-120"/>
                        <a:ea typeface="微軟正黑體" panose="020B0604030504040204" pitchFamily="34" charset="-120"/>
                      </a:endParaRPr>
                    </a:p>
                  </a:txBody>
                  <a:tcPr anchor="ctr"/>
                </a:tc>
                <a:tc>
                  <a:txBody>
                    <a:bodyPr/>
                    <a:lstStyle/>
                    <a:p>
                      <a:pPr algn="ctr"/>
                      <a:r>
                        <a:rPr lang="en-US" altLang="zh-TW" dirty="0" smtClean="0">
                          <a:latin typeface="微軟正黑體" panose="020B0604030504040204" pitchFamily="34" charset="-120"/>
                          <a:ea typeface="微軟正黑體" panose="020B0604030504040204" pitchFamily="34" charset="-120"/>
                        </a:rPr>
                        <a:t>28</a:t>
                      </a:r>
                      <a:endParaRPr lang="zh-TW" altLang="en-US" dirty="0">
                        <a:latin typeface="微軟正黑體" panose="020B0604030504040204" pitchFamily="34" charset="-120"/>
                        <a:ea typeface="微軟正黑體" panose="020B0604030504040204" pitchFamily="34" charset="-120"/>
                      </a:endParaRPr>
                    </a:p>
                  </a:txBody>
                  <a:tcPr anchor="ctr"/>
                </a:tc>
                <a:tc>
                  <a:txBody>
                    <a:bodyPr/>
                    <a:lstStyle/>
                    <a:p>
                      <a:pPr algn="ctr"/>
                      <a:endParaRPr lang="zh-TW" altLang="en-US" dirty="0">
                        <a:latin typeface="微軟正黑體" panose="020B0604030504040204" pitchFamily="34" charset="-120"/>
                        <a:ea typeface="微軟正黑體" panose="020B0604030504040204" pitchFamily="34" charset="-120"/>
                      </a:endParaRPr>
                    </a:p>
                  </a:txBody>
                  <a:tcPr anchor="ctr"/>
                </a:tc>
              </a:tr>
              <a:tr h="0">
                <a:tc>
                  <a:txBody>
                    <a:bodyPr/>
                    <a:lstStyle/>
                    <a:p>
                      <a:pPr algn="ctr"/>
                      <a:r>
                        <a:rPr lang="zh-TW" altLang="en-US" dirty="0" smtClean="0">
                          <a:latin typeface="微軟正黑體" panose="020B0604030504040204" pitchFamily="34" charset="-120"/>
                          <a:ea typeface="微軟正黑體" panose="020B0604030504040204" pitchFamily="34" charset="-120"/>
                        </a:rPr>
                        <a:t>社區資源整合應用</a:t>
                      </a:r>
                      <a:endParaRPr lang="zh-TW" altLang="en-US"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dirty="0" smtClean="0">
                          <a:latin typeface="微軟正黑體" panose="020B0604030504040204" pitchFamily="34" charset="-120"/>
                          <a:ea typeface="微軟正黑體" panose="020B0604030504040204" pitchFamily="34" charset="-120"/>
                        </a:rPr>
                        <a:t>居服督導</a:t>
                      </a:r>
                      <a:endParaRPr lang="zh-TW" altLang="en-US"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dirty="0" smtClean="0">
                          <a:latin typeface="微軟正黑體" panose="020B0604030504040204" pitchFamily="34" charset="-120"/>
                          <a:ea typeface="微軟正黑體" panose="020B0604030504040204" pitchFamily="34" charset="-120"/>
                        </a:rPr>
                        <a:t>二技二年級</a:t>
                      </a:r>
                      <a:endParaRPr lang="zh-TW" altLang="en-US"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dirty="0" smtClean="0">
                          <a:latin typeface="微軟正黑體" panose="020B0604030504040204" pitchFamily="34" charset="-120"/>
                          <a:ea typeface="微軟正黑體" panose="020B0604030504040204" pitchFamily="34" charset="-120"/>
                        </a:rPr>
                        <a:t>必修</a:t>
                      </a:r>
                      <a:endParaRPr lang="zh-TW" altLang="en-US" dirty="0">
                        <a:latin typeface="微軟正黑體" panose="020B0604030504040204" pitchFamily="34" charset="-120"/>
                        <a:ea typeface="微軟正黑體" panose="020B0604030504040204" pitchFamily="34" charset="-120"/>
                      </a:endParaRPr>
                    </a:p>
                  </a:txBody>
                  <a:tcPr anchor="ctr"/>
                </a:tc>
                <a:tc>
                  <a:txBody>
                    <a:bodyPr/>
                    <a:lstStyle/>
                    <a:p>
                      <a:pPr algn="ctr"/>
                      <a:r>
                        <a:rPr lang="en-US" altLang="zh-TW" dirty="0" smtClean="0">
                          <a:latin typeface="微軟正黑體" panose="020B0604030504040204" pitchFamily="34" charset="-120"/>
                          <a:ea typeface="微軟正黑體" panose="020B0604030504040204" pitchFamily="34" charset="-120"/>
                        </a:rPr>
                        <a:t>28</a:t>
                      </a:r>
                      <a:endParaRPr lang="zh-TW" altLang="en-US" dirty="0">
                        <a:latin typeface="微軟正黑體" panose="020B0604030504040204" pitchFamily="34" charset="-120"/>
                        <a:ea typeface="微軟正黑體" panose="020B0604030504040204" pitchFamily="34" charset="-120"/>
                      </a:endParaRPr>
                    </a:p>
                  </a:txBody>
                  <a:tcPr anchor="ctr"/>
                </a:tc>
                <a:tc>
                  <a:txBody>
                    <a:bodyPr/>
                    <a:lstStyle/>
                    <a:p>
                      <a:pPr algn="ctr"/>
                      <a:endParaRPr lang="zh-TW" altLang="en-US" dirty="0">
                        <a:latin typeface="微軟正黑體" panose="020B0604030504040204" pitchFamily="34" charset="-120"/>
                        <a:ea typeface="微軟正黑體" panose="020B0604030504040204" pitchFamily="34" charset="-120"/>
                      </a:endParaRPr>
                    </a:p>
                  </a:txBody>
                  <a:tcPr anchor="ctr"/>
                </a:tc>
              </a:tr>
              <a:tr h="0">
                <a:tc>
                  <a:txBody>
                    <a:bodyPr/>
                    <a:lstStyle/>
                    <a:p>
                      <a:pPr algn="ctr"/>
                      <a:r>
                        <a:rPr lang="zh-TW" altLang="en-US" dirty="0" smtClean="0">
                          <a:latin typeface="微軟正黑體" panose="020B0604030504040204" pitchFamily="34" charset="-120"/>
                          <a:ea typeface="微軟正黑體" panose="020B0604030504040204" pitchFamily="34" charset="-120"/>
                        </a:rPr>
                        <a:t>跨專業團隊實務與運作</a:t>
                      </a:r>
                      <a:endParaRPr lang="zh-TW" altLang="en-US"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dirty="0" smtClean="0">
                          <a:latin typeface="微軟正黑體" panose="020B0604030504040204" pitchFamily="34" charset="-120"/>
                          <a:ea typeface="微軟正黑體" panose="020B0604030504040204" pitchFamily="34" charset="-120"/>
                        </a:rPr>
                        <a:t>居服督導</a:t>
                      </a:r>
                      <a:endParaRPr lang="zh-TW" altLang="en-US"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dirty="0" smtClean="0">
                          <a:latin typeface="微軟正黑體" panose="020B0604030504040204" pitchFamily="34" charset="-120"/>
                          <a:ea typeface="微軟正黑體" panose="020B0604030504040204" pitchFamily="34" charset="-120"/>
                        </a:rPr>
                        <a:t>二技一年級</a:t>
                      </a:r>
                      <a:endParaRPr lang="zh-TW" altLang="en-US"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dirty="0" smtClean="0">
                          <a:latin typeface="微軟正黑體" panose="020B0604030504040204" pitchFamily="34" charset="-120"/>
                          <a:ea typeface="微軟正黑體" panose="020B0604030504040204" pitchFamily="34" charset="-120"/>
                        </a:rPr>
                        <a:t>必修</a:t>
                      </a:r>
                      <a:endParaRPr lang="zh-TW" altLang="en-US" dirty="0">
                        <a:latin typeface="微軟正黑體" panose="020B0604030504040204" pitchFamily="34" charset="-120"/>
                        <a:ea typeface="微軟正黑體" panose="020B0604030504040204" pitchFamily="34" charset="-120"/>
                      </a:endParaRPr>
                    </a:p>
                  </a:txBody>
                  <a:tcPr anchor="ctr"/>
                </a:tc>
                <a:tc>
                  <a:txBody>
                    <a:bodyPr/>
                    <a:lstStyle/>
                    <a:p>
                      <a:pPr algn="ctr"/>
                      <a:r>
                        <a:rPr lang="en-US" altLang="zh-TW" dirty="0" smtClean="0">
                          <a:latin typeface="微軟正黑體" panose="020B0604030504040204" pitchFamily="34" charset="-120"/>
                          <a:ea typeface="微軟正黑體" panose="020B0604030504040204" pitchFamily="34" charset="-120"/>
                        </a:rPr>
                        <a:t>28</a:t>
                      </a:r>
                      <a:endParaRPr lang="zh-TW" altLang="en-US" dirty="0">
                        <a:latin typeface="微軟正黑體" panose="020B0604030504040204" pitchFamily="34" charset="-120"/>
                        <a:ea typeface="微軟正黑體" panose="020B0604030504040204" pitchFamily="34" charset="-120"/>
                      </a:endParaRPr>
                    </a:p>
                  </a:txBody>
                  <a:tcPr anchor="ctr"/>
                </a:tc>
                <a:tc>
                  <a:txBody>
                    <a:bodyPr/>
                    <a:lstStyle/>
                    <a:p>
                      <a:pPr algn="ctr"/>
                      <a:endParaRPr lang="zh-TW" altLang="en-US" dirty="0">
                        <a:latin typeface="微軟正黑體" panose="020B0604030504040204" pitchFamily="34" charset="-120"/>
                        <a:ea typeface="微軟正黑體" panose="020B0604030504040204" pitchFamily="34" charset="-120"/>
                      </a:endParaRPr>
                    </a:p>
                  </a:txBody>
                  <a:tcPr anchor="ctr"/>
                </a:tc>
              </a:tr>
              <a:tr h="0">
                <a:tc>
                  <a:txBody>
                    <a:bodyPr/>
                    <a:lstStyle/>
                    <a:p>
                      <a:pPr algn="ctr"/>
                      <a:r>
                        <a:rPr lang="zh-TW" altLang="en-US" dirty="0" smtClean="0">
                          <a:latin typeface="微軟正黑體" panose="020B0604030504040204" pitchFamily="34" charset="-120"/>
                          <a:ea typeface="微軟正黑體" panose="020B0604030504040204" pitchFamily="34" charset="-120"/>
                        </a:rPr>
                        <a:t>失智症照護</a:t>
                      </a:r>
                      <a:endParaRPr lang="zh-TW" altLang="en-US"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dirty="0" smtClean="0">
                          <a:latin typeface="微軟正黑體" panose="020B0604030504040204" pitchFamily="34" charset="-120"/>
                          <a:ea typeface="微軟正黑體" panose="020B0604030504040204" pitchFamily="34" charset="-120"/>
                        </a:rPr>
                        <a:t>居服督導</a:t>
                      </a:r>
                      <a:endParaRPr lang="zh-TW" altLang="en-US"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dirty="0" smtClean="0">
                          <a:latin typeface="微軟正黑體" panose="020B0604030504040204" pitchFamily="34" charset="-120"/>
                          <a:ea typeface="微軟正黑體" panose="020B0604030504040204" pitchFamily="34" charset="-120"/>
                        </a:rPr>
                        <a:t>二技二年級</a:t>
                      </a:r>
                      <a:endParaRPr lang="zh-TW" altLang="en-US"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dirty="0" smtClean="0">
                          <a:latin typeface="微軟正黑體" panose="020B0604030504040204" pitchFamily="34" charset="-120"/>
                          <a:ea typeface="微軟正黑體" panose="020B0604030504040204" pitchFamily="34" charset="-120"/>
                        </a:rPr>
                        <a:t>選修</a:t>
                      </a:r>
                      <a:endParaRPr lang="zh-TW" altLang="en-US" dirty="0">
                        <a:latin typeface="微軟正黑體" panose="020B0604030504040204" pitchFamily="34" charset="-120"/>
                        <a:ea typeface="微軟正黑體" panose="020B0604030504040204" pitchFamily="34" charset="-120"/>
                      </a:endParaRPr>
                    </a:p>
                  </a:txBody>
                  <a:tcPr anchor="ctr"/>
                </a:tc>
                <a:tc>
                  <a:txBody>
                    <a:bodyPr/>
                    <a:lstStyle/>
                    <a:p>
                      <a:pPr algn="ctr"/>
                      <a:r>
                        <a:rPr lang="en-US" altLang="zh-TW" dirty="0" smtClean="0">
                          <a:latin typeface="微軟正黑體" panose="020B0604030504040204" pitchFamily="34" charset="-120"/>
                          <a:ea typeface="微軟正黑體" panose="020B0604030504040204" pitchFamily="34" charset="-120"/>
                        </a:rPr>
                        <a:t>34</a:t>
                      </a:r>
                      <a:endParaRPr lang="zh-TW" altLang="en-US"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dirty="0" smtClean="0">
                          <a:latin typeface="微軟正黑體" panose="020B0604030504040204" pitchFamily="34" charset="-120"/>
                          <a:ea typeface="微軟正黑體" panose="020B0604030504040204" pitchFamily="34" charset="-120"/>
                        </a:rPr>
                        <a:t>護理所在職班</a:t>
                      </a:r>
                      <a:endParaRPr lang="en-US" altLang="zh-TW" dirty="0" smtClean="0">
                        <a:latin typeface="微軟正黑體" panose="020B0604030504040204" pitchFamily="34" charset="-120"/>
                        <a:ea typeface="微軟正黑體" panose="020B0604030504040204" pitchFamily="34" charset="-120"/>
                      </a:endParaRPr>
                    </a:p>
                    <a:p>
                      <a:pPr algn="ctr"/>
                      <a:r>
                        <a:rPr lang="zh-TW" altLang="en-US" dirty="0" smtClean="0">
                          <a:latin typeface="微軟正黑體" panose="020B0604030504040204" pitchFamily="34" charset="-120"/>
                          <a:ea typeface="微軟正黑體" panose="020B0604030504040204" pitchFamily="34" charset="-120"/>
                        </a:rPr>
                        <a:t>隨班附讀</a:t>
                      </a:r>
                      <a:r>
                        <a:rPr lang="en-US" altLang="zh-TW" dirty="0" smtClean="0">
                          <a:latin typeface="微軟正黑體" panose="020B0604030504040204" pitchFamily="34" charset="-120"/>
                          <a:ea typeface="微軟正黑體" panose="020B0604030504040204" pitchFamily="34" charset="-120"/>
                        </a:rPr>
                        <a:t>6</a:t>
                      </a:r>
                      <a:r>
                        <a:rPr lang="zh-TW" altLang="en-US" dirty="0" smtClean="0">
                          <a:latin typeface="微軟正黑體" panose="020B0604030504040204" pitchFamily="34" charset="-120"/>
                          <a:ea typeface="微軟正黑體" panose="020B0604030504040204" pitchFamily="34" charset="-120"/>
                        </a:rPr>
                        <a:t>人</a:t>
                      </a:r>
                      <a:endParaRPr lang="zh-TW" altLang="en-US" dirty="0">
                        <a:latin typeface="微軟正黑體" panose="020B0604030504040204" pitchFamily="34" charset="-120"/>
                        <a:ea typeface="微軟正黑體" panose="020B0604030504040204" pitchFamily="34" charset="-120"/>
                      </a:endParaRPr>
                    </a:p>
                  </a:txBody>
                  <a:tcPr anchor="ctr"/>
                </a:tc>
              </a:tr>
              <a:tr h="0">
                <a:tc>
                  <a:txBody>
                    <a:bodyPr/>
                    <a:lstStyle/>
                    <a:p>
                      <a:pPr algn="ctr"/>
                      <a:r>
                        <a:rPr lang="zh-TW" altLang="en-US" dirty="0" smtClean="0">
                          <a:latin typeface="微軟正黑體" panose="020B0604030504040204" pitchFamily="34" charset="-120"/>
                          <a:ea typeface="微軟正黑體" panose="020B0604030504040204" pitchFamily="34" charset="-120"/>
                        </a:rPr>
                        <a:t>長期照護與倫理</a:t>
                      </a:r>
                      <a:endParaRPr lang="zh-TW" altLang="en-US"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dirty="0" smtClean="0">
                          <a:latin typeface="微軟正黑體" panose="020B0604030504040204" pitchFamily="34" charset="-120"/>
                          <a:ea typeface="微軟正黑體" panose="020B0604030504040204" pitchFamily="34" charset="-120"/>
                        </a:rPr>
                        <a:t>居服督導</a:t>
                      </a:r>
                      <a:endParaRPr lang="zh-TW" altLang="en-US"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dirty="0" smtClean="0">
                          <a:latin typeface="微軟正黑體" panose="020B0604030504040204" pitchFamily="34" charset="-120"/>
                          <a:ea typeface="微軟正黑體" panose="020B0604030504040204" pitchFamily="34" charset="-120"/>
                        </a:rPr>
                        <a:t>二技二年級</a:t>
                      </a:r>
                      <a:endParaRPr lang="zh-TW" altLang="en-US"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dirty="0" smtClean="0">
                          <a:latin typeface="微軟正黑體" panose="020B0604030504040204" pitchFamily="34" charset="-120"/>
                          <a:ea typeface="微軟正黑體" panose="020B0604030504040204" pitchFamily="34" charset="-120"/>
                        </a:rPr>
                        <a:t>必修</a:t>
                      </a:r>
                      <a:endParaRPr lang="zh-TW" altLang="en-US" dirty="0">
                        <a:latin typeface="微軟正黑體" panose="020B0604030504040204" pitchFamily="34" charset="-120"/>
                        <a:ea typeface="微軟正黑體" panose="020B0604030504040204" pitchFamily="34" charset="-120"/>
                      </a:endParaRPr>
                    </a:p>
                  </a:txBody>
                  <a:tcPr anchor="ctr"/>
                </a:tc>
                <a:tc>
                  <a:txBody>
                    <a:bodyPr/>
                    <a:lstStyle/>
                    <a:p>
                      <a:pPr algn="ctr"/>
                      <a:r>
                        <a:rPr lang="en-US" altLang="zh-TW" dirty="0" smtClean="0">
                          <a:latin typeface="微軟正黑體" panose="020B0604030504040204" pitchFamily="34" charset="-120"/>
                          <a:ea typeface="微軟正黑體" panose="020B0604030504040204" pitchFamily="34" charset="-120"/>
                        </a:rPr>
                        <a:t>24</a:t>
                      </a:r>
                      <a:endParaRPr lang="zh-TW" altLang="en-US" dirty="0">
                        <a:latin typeface="微軟正黑體" panose="020B0604030504040204" pitchFamily="34" charset="-120"/>
                        <a:ea typeface="微軟正黑體" panose="020B0604030504040204" pitchFamily="34" charset="-120"/>
                      </a:endParaRPr>
                    </a:p>
                  </a:txBody>
                  <a:tcPr anchor="ctr"/>
                </a:tc>
                <a:tc>
                  <a:txBody>
                    <a:bodyPr/>
                    <a:lstStyle/>
                    <a:p>
                      <a:pPr algn="ctr"/>
                      <a:endParaRPr lang="zh-TW" altLang="en-US" dirty="0">
                        <a:latin typeface="微軟正黑體" panose="020B0604030504040204" pitchFamily="34" charset="-120"/>
                        <a:ea typeface="微軟正黑體" panose="020B0604030504040204" pitchFamily="34" charset="-120"/>
                      </a:endParaRPr>
                    </a:p>
                  </a:txBody>
                  <a:tcPr anchor="ctr"/>
                </a:tc>
              </a:tr>
              <a:tr h="0">
                <a:tc gridSpan="6">
                  <a:txBody>
                    <a:bodyPr/>
                    <a:lstStyle/>
                    <a:p>
                      <a:pPr algn="ctr"/>
                      <a:r>
                        <a:rPr lang="en-US" altLang="zh-TW" b="1" dirty="0" smtClean="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106-2</a:t>
                      </a:r>
                      <a:r>
                        <a:rPr lang="zh-TW" altLang="en-US" b="1" dirty="0" smtClean="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共開設</a:t>
                      </a:r>
                      <a:r>
                        <a:rPr lang="en-US" altLang="zh-TW" b="1" dirty="0" smtClean="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6</a:t>
                      </a:r>
                      <a:r>
                        <a:rPr lang="zh-TW" altLang="en-US" b="1" dirty="0" smtClean="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門課修課人數共</a:t>
                      </a:r>
                      <a:r>
                        <a:rPr lang="en-US" altLang="zh-TW" b="1" dirty="0" smtClean="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170</a:t>
                      </a:r>
                      <a:r>
                        <a:rPr lang="zh-TW" altLang="en-US" b="1" dirty="0" smtClean="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門</a:t>
                      </a:r>
                      <a:endParaRPr lang="zh-TW" altLang="en-US" b="1"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endParaRPr>
                    </a:p>
                  </a:txBody>
                  <a:tcPr anchor="ctr"/>
                </a:tc>
                <a:tc hMerge="1">
                  <a:txBody>
                    <a:bodyPr/>
                    <a:lstStyle/>
                    <a:p>
                      <a:pPr algn="ctr"/>
                      <a:endParaRPr lang="zh-TW" altLang="en-US" dirty="0">
                        <a:latin typeface="微軟正黑體" panose="020B0604030504040204" pitchFamily="34" charset="-120"/>
                        <a:ea typeface="微軟正黑體" panose="020B0604030504040204" pitchFamily="34" charset="-120"/>
                      </a:endParaRPr>
                    </a:p>
                  </a:txBody>
                  <a:tcPr anchor="ctr"/>
                </a:tc>
                <a:tc hMerge="1">
                  <a:txBody>
                    <a:bodyPr/>
                    <a:lstStyle/>
                    <a:p>
                      <a:pPr algn="ctr"/>
                      <a:endParaRPr lang="zh-TW" altLang="en-US" dirty="0">
                        <a:latin typeface="微軟正黑體" panose="020B0604030504040204" pitchFamily="34" charset="-120"/>
                        <a:ea typeface="微軟正黑體" panose="020B0604030504040204" pitchFamily="34" charset="-120"/>
                      </a:endParaRPr>
                    </a:p>
                  </a:txBody>
                  <a:tcPr anchor="ctr"/>
                </a:tc>
                <a:tc hMerge="1">
                  <a:txBody>
                    <a:bodyPr/>
                    <a:lstStyle/>
                    <a:p>
                      <a:pPr algn="ctr"/>
                      <a:endParaRPr lang="zh-TW" altLang="en-US" dirty="0">
                        <a:latin typeface="微軟正黑體" panose="020B0604030504040204" pitchFamily="34" charset="-120"/>
                        <a:ea typeface="微軟正黑體" panose="020B0604030504040204" pitchFamily="34" charset="-120"/>
                      </a:endParaRPr>
                    </a:p>
                  </a:txBody>
                  <a:tcPr anchor="ctr"/>
                </a:tc>
                <a:tc hMerge="1">
                  <a:txBody>
                    <a:bodyPr/>
                    <a:lstStyle/>
                    <a:p>
                      <a:pPr algn="ctr"/>
                      <a:endParaRPr lang="zh-TW" altLang="en-US" dirty="0">
                        <a:latin typeface="微軟正黑體" panose="020B0604030504040204" pitchFamily="34" charset="-120"/>
                        <a:ea typeface="微軟正黑體" panose="020B0604030504040204" pitchFamily="34" charset="-120"/>
                      </a:endParaRPr>
                    </a:p>
                  </a:txBody>
                  <a:tcPr anchor="ctr"/>
                </a:tc>
                <a:tc hMerge="1">
                  <a:txBody>
                    <a:bodyPr/>
                    <a:lstStyle/>
                    <a:p>
                      <a:pPr algn="ctr"/>
                      <a:endParaRPr lang="zh-TW" altLang="en-US" dirty="0">
                        <a:latin typeface="微軟正黑體" panose="020B0604030504040204" pitchFamily="34" charset="-120"/>
                        <a:ea typeface="微軟正黑體" panose="020B0604030504040204" pitchFamily="34" charset="-120"/>
                      </a:endParaRPr>
                    </a:p>
                  </a:txBody>
                  <a:tcPr anchor="ctr"/>
                </a:tc>
              </a:tr>
            </a:tbl>
          </a:graphicData>
        </a:graphic>
      </p:graphicFrame>
      <p:grpSp>
        <p:nvGrpSpPr>
          <p:cNvPr id="4" name="群組 3"/>
          <p:cNvGrpSpPr/>
          <p:nvPr/>
        </p:nvGrpSpPr>
        <p:grpSpPr>
          <a:xfrm>
            <a:off x="-2" y="492316"/>
            <a:ext cx="9144002" cy="1089739"/>
            <a:chOff x="-2" y="492316"/>
            <a:chExt cx="9144002" cy="1089739"/>
          </a:xfrm>
        </p:grpSpPr>
        <p:sp>
          <p:nvSpPr>
            <p:cNvPr id="5" name="矩形 4"/>
            <p:cNvSpPr/>
            <p:nvPr/>
          </p:nvSpPr>
          <p:spPr>
            <a:xfrm>
              <a:off x="6879770" y="492316"/>
              <a:ext cx="2264230" cy="697788"/>
            </a:xfrm>
            <a:prstGeom prst="rect">
              <a:avLst/>
            </a:prstGeom>
            <a:solidFill>
              <a:schemeClr val="accent1">
                <a:lumMod val="60000"/>
                <a:lumOff val="40000"/>
              </a:schemeClr>
            </a:solidFill>
            <a:ln>
              <a:noFill/>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zh-TW" altLang="en-US"/>
            </a:p>
          </p:txBody>
        </p:sp>
        <p:sp>
          <p:nvSpPr>
            <p:cNvPr id="6" name="矩形 5"/>
            <p:cNvSpPr/>
            <p:nvPr/>
          </p:nvSpPr>
          <p:spPr>
            <a:xfrm>
              <a:off x="-1" y="492316"/>
              <a:ext cx="6879771" cy="697788"/>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nSpc>
                  <a:spcPct val="130000"/>
                </a:lnSpc>
                <a:defRPr/>
              </a:pPr>
              <a:r>
                <a:rPr lang="zh-TW" altLang="en-US" sz="3600" dirty="0">
                  <a:solidFill>
                    <a:schemeClr val="bg1"/>
                  </a:solidFill>
                  <a:latin typeface="華康龍門石碑" panose="03000709000000000000" pitchFamily="65" charset="-120"/>
                  <a:ea typeface="華康龍門石碑" panose="03000709000000000000" pitchFamily="65" charset="-120"/>
                </a:rPr>
                <a:t>二</a:t>
              </a:r>
              <a:r>
                <a:rPr lang="zh-TW" altLang="en-US" sz="3600" dirty="0" smtClean="0">
                  <a:solidFill>
                    <a:schemeClr val="bg1"/>
                  </a:solidFill>
                  <a:latin typeface="華康龍門石碑" panose="03000709000000000000" pitchFamily="65" charset="-120"/>
                  <a:ea typeface="華康龍門石碑" panose="03000709000000000000" pitchFamily="65" charset="-120"/>
                </a:rPr>
                <a:t>、</a:t>
              </a:r>
              <a:r>
                <a:rPr lang="en-US" altLang="zh-TW" sz="3600" dirty="0" smtClean="0">
                  <a:solidFill>
                    <a:schemeClr val="bg1"/>
                  </a:solidFill>
                  <a:latin typeface="華康龍門石碑" panose="03000709000000000000" pitchFamily="65" charset="-120"/>
                  <a:ea typeface="華康龍門石碑" panose="03000709000000000000" pitchFamily="65" charset="-120"/>
                </a:rPr>
                <a:t>106-2</a:t>
              </a:r>
              <a:r>
                <a:rPr lang="zh-TW" altLang="en-US" sz="3600" dirty="0" smtClean="0">
                  <a:solidFill>
                    <a:schemeClr val="bg1"/>
                  </a:solidFill>
                  <a:latin typeface="華康龍門石碑" panose="03000709000000000000" pitchFamily="65" charset="-120"/>
                  <a:ea typeface="華康龍門石碑" panose="03000709000000000000" pitchFamily="65" charset="-120"/>
                </a:rPr>
                <a:t>核心模</a:t>
              </a:r>
              <a:r>
                <a:rPr lang="zh-TW" altLang="en-US" sz="3600" dirty="0">
                  <a:solidFill>
                    <a:schemeClr val="bg1"/>
                  </a:solidFill>
                  <a:latin typeface="華康龍門石碑" panose="03000709000000000000" pitchFamily="65" charset="-120"/>
                  <a:ea typeface="華康龍門石碑" panose="03000709000000000000" pitchFamily="65" charset="-120"/>
                </a:rPr>
                <a:t>組</a:t>
              </a:r>
              <a:r>
                <a:rPr lang="zh-TW" altLang="en-US" sz="3600" dirty="0" smtClean="0">
                  <a:solidFill>
                    <a:schemeClr val="bg1"/>
                  </a:solidFill>
                  <a:latin typeface="華康龍門石碑" panose="03000709000000000000" pitchFamily="65" charset="-120"/>
                  <a:ea typeface="華康龍門石碑" panose="03000709000000000000" pitchFamily="65" charset="-120"/>
                </a:rPr>
                <a:t>課程</a:t>
              </a:r>
              <a:r>
                <a:rPr lang="zh-TW" altLang="en-US" sz="3600" dirty="0">
                  <a:solidFill>
                    <a:schemeClr val="bg1"/>
                  </a:solidFill>
                  <a:latin typeface="華康龍門石碑" panose="03000709000000000000" pitchFamily="65" charset="-120"/>
                  <a:ea typeface="華康龍門石碑" panose="03000709000000000000" pitchFamily="65" charset="-120"/>
                </a:rPr>
                <a:t>簡介</a:t>
              </a:r>
              <a:endParaRPr lang="zh-CN" altLang="en-US" sz="3600" dirty="0">
                <a:solidFill>
                  <a:schemeClr val="bg1"/>
                </a:solidFill>
                <a:latin typeface="華康龍門石碑" panose="03000709000000000000" pitchFamily="65" charset="-120"/>
                <a:ea typeface="華康龍門石碑" panose="03000709000000000000" pitchFamily="65" charset="-120"/>
              </a:endParaRPr>
            </a:p>
            <a:p>
              <a:endParaRPr lang="zh-CN" altLang="en-US" b="1" dirty="0">
                <a:solidFill>
                  <a:schemeClr val="bg1"/>
                </a:solidFill>
                <a:latin typeface="微软雅黑" panose="020B0503020204020204" pitchFamily="34" charset="-122"/>
                <a:ea typeface="微软雅黑" panose="020B0503020204020204" pitchFamily="34" charset="-122"/>
              </a:endParaRPr>
            </a:p>
          </p:txBody>
        </p:sp>
        <p:sp>
          <p:nvSpPr>
            <p:cNvPr id="7" name="矩形 6"/>
            <p:cNvSpPr/>
            <p:nvPr/>
          </p:nvSpPr>
          <p:spPr>
            <a:xfrm>
              <a:off x="0" y="1030448"/>
              <a:ext cx="9144000" cy="551607"/>
            </a:xfrm>
            <a:prstGeom prst="rect">
              <a:avLst/>
            </a:prstGeom>
            <a:solidFill>
              <a:schemeClr val="accent1">
                <a:lumMod val="20000"/>
                <a:lumOff val="80000"/>
              </a:schemeClr>
            </a:solidFill>
            <a:ln>
              <a:noFill/>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zh-TW" altLang="en-US"/>
            </a:p>
          </p:txBody>
        </p:sp>
        <p:sp>
          <p:nvSpPr>
            <p:cNvPr id="8" name="矩形 7"/>
            <p:cNvSpPr/>
            <p:nvPr/>
          </p:nvSpPr>
          <p:spPr>
            <a:xfrm>
              <a:off x="-2" y="1030447"/>
              <a:ext cx="2264230" cy="551607"/>
            </a:xfrm>
            <a:prstGeom prst="rect">
              <a:avLst/>
            </a:prstGeom>
            <a:solidFill>
              <a:schemeClr val="accent1">
                <a:lumMod val="40000"/>
                <a:lumOff val="60000"/>
              </a:schemeClr>
            </a:solidFill>
            <a:ln>
              <a:noFill/>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zh-TW" altLang="en-US"/>
            </a:p>
          </p:txBody>
        </p:sp>
      </p:grpSp>
      <p:sp>
        <p:nvSpPr>
          <p:cNvPr id="9" name="矩形 8"/>
          <p:cNvSpPr/>
          <p:nvPr/>
        </p:nvSpPr>
        <p:spPr>
          <a:xfrm>
            <a:off x="8283700" y="492316"/>
            <a:ext cx="505969" cy="1089738"/>
          </a:xfrm>
          <a:prstGeom prst="rect">
            <a:avLst/>
          </a:prstGeom>
          <a:ln>
            <a:solidFill>
              <a:srgbClr val="C00000"/>
            </a:solidFill>
          </a:ln>
        </p:spPr>
        <p:style>
          <a:lnRef idx="2">
            <a:schemeClr val="accent4"/>
          </a:lnRef>
          <a:fillRef idx="1">
            <a:schemeClr val="lt1"/>
          </a:fillRef>
          <a:effectRef idx="0">
            <a:schemeClr val="accent4"/>
          </a:effectRef>
          <a:fontRef idx="minor">
            <a:schemeClr val="dk1"/>
          </a:fontRef>
        </p:style>
        <p:txBody>
          <a:bodyPr rtlCol="0" anchor="ctr"/>
          <a:lstStyle/>
          <a:p>
            <a:pPr lvl="0" algn="ctr">
              <a:lnSpc>
                <a:spcPct val="130000"/>
              </a:lnSpc>
              <a:defRPr/>
            </a:pPr>
            <a:r>
              <a:rPr lang="zh-TW" altLang="en-US" sz="3600" dirty="0" smtClean="0">
                <a:solidFill>
                  <a:srgbClr val="C00000"/>
                </a:solidFill>
                <a:latin typeface="華康龍門石碑" panose="03000709000000000000" pitchFamily="65" charset="-120"/>
                <a:ea typeface="華康龍門石碑" panose="03000709000000000000" pitchFamily="65" charset="-120"/>
              </a:rPr>
              <a:t>範例</a:t>
            </a:r>
            <a:endParaRPr lang="zh-CN" altLang="en-US" b="1" dirty="0">
              <a:solidFill>
                <a:srgbClr val="C00000"/>
              </a:solidFill>
              <a:latin typeface="微软雅黑" panose="020B0503020204020204" pitchFamily="34" charset="-122"/>
              <a:ea typeface="微软雅黑" panose="020B0503020204020204" pitchFamily="34" charset="-122"/>
            </a:endParaRPr>
          </a:p>
        </p:txBody>
      </p:sp>
      <p:graphicFrame>
        <p:nvGraphicFramePr>
          <p:cNvPr id="3" name="表格 2"/>
          <p:cNvGraphicFramePr>
            <a:graphicFrameLocks noGrp="1"/>
          </p:cNvGraphicFramePr>
          <p:nvPr>
            <p:extLst>
              <p:ext uri="{D42A27DB-BD31-4B8C-83A1-F6EECF244321}">
                <p14:modId xmlns:p14="http://schemas.microsoft.com/office/powerpoint/2010/main" val="610447581"/>
              </p:ext>
            </p:extLst>
          </p:nvPr>
        </p:nvGraphicFramePr>
        <p:xfrm>
          <a:off x="259871" y="1776770"/>
          <a:ext cx="8624253" cy="1381760"/>
        </p:xfrm>
        <a:graphic>
          <a:graphicData uri="http://schemas.openxmlformats.org/drawingml/2006/table">
            <a:tbl>
              <a:tblPr firstRow="1" bandRow="1">
                <a:tableStyleId>{5940675A-B579-460E-94D1-54222C63F5DA}</a:tableStyleId>
              </a:tblPr>
              <a:tblGrid>
                <a:gridCol w="1343343"/>
                <a:gridCol w="697230"/>
                <a:gridCol w="925830"/>
                <a:gridCol w="697230"/>
                <a:gridCol w="925830"/>
                <a:gridCol w="697230"/>
                <a:gridCol w="925830"/>
                <a:gridCol w="697230"/>
                <a:gridCol w="925830"/>
                <a:gridCol w="788670"/>
              </a:tblGrid>
              <a:tr h="613155">
                <a:tc>
                  <a:txBody>
                    <a:bodyPr/>
                    <a:lstStyle/>
                    <a:p>
                      <a:pPr algn="ctr"/>
                      <a:r>
                        <a:rPr lang="zh-TW" altLang="en-US" b="1" dirty="0" smtClean="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學制</a:t>
                      </a:r>
                      <a:endParaRPr lang="zh-TW" altLang="en-US" b="1"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tcPr>
                </a:tc>
                <a:tc>
                  <a:txBody>
                    <a:bodyPr/>
                    <a:lstStyle/>
                    <a:p>
                      <a:pPr algn="ctr"/>
                      <a:r>
                        <a:rPr lang="zh-TW" altLang="en-US" dirty="0" smtClean="0">
                          <a:latin typeface="微軟正黑體" panose="020B0604030504040204" pitchFamily="34" charset="-120"/>
                          <a:ea typeface="微軟正黑體" panose="020B0604030504040204" pitchFamily="34" charset="-120"/>
                        </a:rPr>
                        <a:t>照顧</a:t>
                      </a:r>
                      <a:endParaRPr lang="en-US" altLang="zh-TW" dirty="0" smtClean="0">
                        <a:latin typeface="微軟正黑體" panose="020B0604030504040204" pitchFamily="34" charset="-120"/>
                        <a:ea typeface="微軟正黑體" panose="020B0604030504040204" pitchFamily="34" charset="-120"/>
                      </a:endParaRPr>
                    </a:p>
                    <a:p>
                      <a:pPr algn="ctr"/>
                      <a:r>
                        <a:rPr lang="zh-TW" altLang="en-US" dirty="0" smtClean="0">
                          <a:latin typeface="微軟正黑體" panose="020B0604030504040204" pitchFamily="34" charset="-120"/>
                          <a:ea typeface="微軟正黑體" panose="020B0604030504040204" pitchFamily="34" charset="-120"/>
                        </a:rPr>
                        <a:t>服務</a:t>
                      </a:r>
                      <a:endParaRPr lang="zh-TW" altLang="en-US"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lnT w="19050" cap="flat" cmpd="sng" algn="ctr">
                      <a:solidFill>
                        <a:schemeClr val="tx1"/>
                      </a:solidFill>
                      <a:prstDash val="solid"/>
                      <a:round/>
                      <a:headEnd type="none" w="med" len="med"/>
                      <a:tailEnd type="none" w="med" len="med"/>
                    </a:lnT>
                    <a:solidFill>
                      <a:schemeClr val="accent2">
                        <a:lumMod val="20000"/>
                        <a:lumOff val="80000"/>
                      </a:schemeClr>
                    </a:solidFill>
                  </a:tcPr>
                </a:tc>
                <a:tc>
                  <a:txBody>
                    <a:bodyPr/>
                    <a:lstStyle/>
                    <a:p>
                      <a:pPr algn="ctr"/>
                      <a:r>
                        <a:rPr lang="zh-TW" altLang="en-US" dirty="0" smtClean="0">
                          <a:latin typeface="微軟正黑體" panose="020B0604030504040204" pitchFamily="34" charset="-120"/>
                          <a:ea typeface="微軟正黑體" panose="020B0604030504040204" pitchFamily="34" charset="-120"/>
                        </a:rPr>
                        <a:t>課程數</a:t>
                      </a:r>
                      <a:endParaRPr lang="zh-TW" altLang="en-US"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solidFill>
                      <a:schemeClr val="accent2">
                        <a:lumMod val="20000"/>
                        <a:lumOff val="80000"/>
                      </a:schemeClr>
                    </a:solidFill>
                  </a:tcPr>
                </a:tc>
                <a:tc>
                  <a:txBody>
                    <a:bodyPr/>
                    <a:lstStyle/>
                    <a:p>
                      <a:pPr algn="ctr"/>
                      <a:r>
                        <a:rPr lang="zh-TW" altLang="en-US" dirty="0" smtClean="0">
                          <a:latin typeface="微軟正黑體" panose="020B0604030504040204" pitchFamily="34" charset="-120"/>
                          <a:ea typeface="微軟正黑體" panose="020B0604030504040204" pitchFamily="34" charset="-120"/>
                        </a:rPr>
                        <a:t>居服</a:t>
                      </a:r>
                      <a:endParaRPr lang="en-US" altLang="zh-TW" dirty="0" smtClean="0">
                        <a:latin typeface="微軟正黑體" panose="020B0604030504040204" pitchFamily="34" charset="-120"/>
                        <a:ea typeface="微軟正黑體" panose="020B0604030504040204" pitchFamily="34" charset="-120"/>
                      </a:endParaRPr>
                    </a:p>
                    <a:p>
                      <a:pPr algn="ctr"/>
                      <a:r>
                        <a:rPr lang="zh-TW" altLang="en-US" dirty="0" smtClean="0">
                          <a:latin typeface="微軟正黑體" panose="020B0604030504040204" pitchFamily="34" charset="-120"/>
                          <a:ea typeface="微軟正黑體" panose="020B0604030504040204" pitchFamily="34" charset="-120"/>
                        </a:rPr>
                        <a:t>督導</a:t>
                      </a:r>
                      <a:endParaRPr lang="zh-TW" altLang="en-US"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lnT w="19050" cap="flat" cmpd="sng" algn="ctr">
                      <a:solidFill>
                        <a:schemeClr val="tx1"/>
                      </a:solidFill>
                      <a:prstDash val="solid"/>
                      <a:round/>
                      <a:headEnd type="none" w="med" len="med"/>
                      <a:tailEnd type="none" w="med" len="med"/>
                    </a:lnT>
                    <a:solidFill>
                      <a:schemeClr val="accent6">
                        <a:lumMod val="20000"/>
                        <a:lumOff val="80000"/>
                      </a:schemeClr>
                    </a:solidFill>
                  </a:tcPr>
                </a:tc>
                <a:tc>
                  <a:txBody>
                    <a:bodyPr/>
                    <a:lstStyle/>
                    <a:p>
                      <a:pPr algn="ctr"/>
                      <a:r>
                        <a:rPr lang="zh-TW" altLang="en-US" dirty="0" smtClean="0">
                          <a:latin typeface="微軟正黑體" panose="020B0604030504040204" pitchFamily="34" charset="-120"/>
                          <a:ea typeface="微軟正黑體" panose="020B0604030504040204" pitchFamily="34" charset="-120"/>
                        </a:rPr>
                        <a:t>課程數</a:t>
                      </a:r>
                      <a:endParaRPr lang="zh-TW" altLang="en-US"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solidFill>
                      <a:schemeClr val="accent6">
                        <a:lumMod val="20000"/>
                        <a:lumOff val="80000"/>
                      </a:schemeClr>
                    </a:solidFill>
                  </a:tcPr>
                </a:tc>
                <a:tc>
                  <a:txBody>
                    <a:bodyPr/>
                    <a:lstStyle/>
                    <a:p>
                      <a:pPr algn="ctr"/>
                      <a:r>
                        <a:rPr lang="zh-TW" altLang="en-US" dirty="0" smtClean="0">
                          <a:latin typeface="微軟正黑體" panose="020B0604030504040204" pitchFamily="34" charset="-120"/>
                          <a:ea typeface="微軟正黑體" panose="020B0604030504040204" pitchFamily="34" charset="-120"/>
                        </a:rPr>
                        <a:t>照管</a:t>
                      </a:r>
                      <a:endParaRPr lang="en-US" altLang="zh-TW" dirty="0" smtClean="0">
                        <a:latin typeface="微軟正黑體" panose="020B0604030504040204" pitchFamily="34" charset="-120"/>
                        <a:ea typeface="微軟正黑體" panose="020B0604030504040204" pitchFamily="34" charset="-120"/>
                      </a:endParaRPr>
                    </a:p>
                    <a:p>
                      <a:pPr algn="ctr"/>
                      <a:r>
                        <a:rPr lang="zh-TW" altLang="en-US" dirty="0" smtClean="0">
                          <a:latin typeface="微軟正黑體" panose="020B0604030504040204" pitchFamily="34" charset="-120"/>
                          <a:ea typeface="微軟正黑體" panose="020B0604030504040204" pitchFamily="34" charset="-120"/>
                        </a:rPr>
                        <a:t>專員</a:t>
                      </a:r>
                      <a:endParaRPr lang="zh-TW" altLang="en-US"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lnT w="19050" cap="flat" cmpd="sng" algn="ctr">
                      <a:solidFill>
                        <a:schemeClr val="tx1"/>
                      </a:solidFill>
                      <a:prstDash val="solid"/>
                      <a:round/>
                      <a:headEnd type="none" w="med" len="med"/>
                      <a:tailEnd type="none" w="med" len="med"/>
                    </a:lnT>
                    <a:solidFill>
                      <a:schemeClr val="accent5">
                        <a:lumMod val="20000"/>
                        <a:lumOff val="80000"/>
                      </a:schemeClr>
                    </a:solidFill>
                  </a:tcPr>
                </a:tc>
                <a:tc>
                  <a:txBody>
                    <a:bodyPr/>
                    <a:lstStyle/>
                    <a:p>
                      <a:pPr algn="ctr"/>
                      <a:r>
                        <a:rPr lang="zh-TW" altLang="en-US" dirty="0" smtClean="0">
                          <a:latin typeface="微軟正黑體" panose="020B0604030504040204" pitchFamily="34" charset="-120"/>
                          <a:ea typeface="微軟正黑體" panose="020B0604030504040204" pitchFamily="34" charset="-120"/>
                        </a:rPr>
                        <a:t>課程數</a:t>
                      </a:r>
                      <a:endParaRPr lang="zh-TW" altLang="en-US"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solidFill>
                      <a:schemeClr val="accent5">
                        <a:lumMod val="20000"/>
                        <a:lumOff val="80000"/>
                      </a:schemeClr>
                    </a:solidFill>
                  </a:tcPr>
                </a:tc>
                <a:tc>
                  <a:txBody>
                    <a:bodyPr/>
                    <a:lstStyle/>
                    <a:p>
                      <a:pPr algn="ctr"/>
                      <a:r>
                        <a:rPr lang="zh-TW" altLang="en-US" dirty="0" smtClean="0">
                          <a:latin typeface="微軟正黑體" panose="020B0604030504040204" pitchFamily="34" charset="-120"/>
                          <a:ea typeface="微軟正黑體" panose="020B0604030504040204" pitchFamily="34" charset="-120"/>
                        </a:rPr>
                        <a:t>經營</a:t>
                      </a:r>
                      <a:endParaRPr lang="en-US" altLang="zh-TW" dirty="0" smtClean="0">
                        <a:latin typeface="微軟正黑體" panose="020B0604030504040204" pitchFamily="34" charset="-120"/>
                        <a:ea typeface="微軟正黑體" panose="020B0604030504040204" pitchFamily="34" charset="-120"/>
                      </a:endParaRPr>
                    </a:p>
                    <a:p>
                      <a:pPr algn="ctr"/>
                      <a:r>
                        <a:rPr lang="zh-TW" altLang="en-US" dirty="0" smtClean="0">
                          <a:latin typeface="微軟正黑體" panose="020B0604030504040204" pitchFamily="34" charset="-120"/>
                          <a:ea typeface="微軟正黑體" panose="020B0604030504040204" pitchFamily="34" charset="-120"/>
                        </a:rPr>
                        <a:t>管理</a:t>
                      </a:r>
                      <a:endParaRPr lang="zh-TW" altLang="en-US"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lnT w="19050" cap="flat" cmpd="sng" algn="ctr">
                      <a:solidFill>
                        <a:schemeClr val="tx1"/>
                      </a:solidFill>
                      <a:prstDash val="solid"/>
                      <a:round/>
                      <a:headEnd type="none" w="med" len="med"/>
                      <a:tailEnd type="none" w="med" len="med"/>
                    </a:lnT>
                    <a:solidFill>
                      <a:srgbClr val="CCCCFF"/>
                    </a:solidFill>
                  </a:tcPr>
                </a:tc>
                <a:tc>
                  <a:txBody>
                    <a:bodyPr/>
                    <a:lstStyle/>
                    <a:p>
                      <a:pPr algn="ctr"/>
                      <a:r>
                        <a:rPr lang="zh-TW" altLang="en-US" dirty="0" smtClean="0">
                          <a:latin typeface="微軟正黑體" panose="020B0604030504040204" pitchFamily="34" charset="-120"/>
                          <a:ea typeface="微軟正黑體" panose="020B0604030504040204" pitchFamily="34" charset="-120"/>
                        </a:rPr>
                        <a:t>課程數</a:t>
                      </a:r>
                      <a:endParaRPr lang="zh-TW" altLang="en-US"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solidFill>
                      <a:srgbClr val="CCCCFF"/>
                    </a:solidFill>
                  </a:tcPr>
                </a:tc>
                <a:tc>
                  <a:txBody>
                    <a:bodyPr/>
                    <a:lstStyle/>
                    <a:p>
                      <a:pPr algn="ctr"/>
                      <a:r>
                        <a:rPr lang="zh-TW" altLang="en-US" dirty="0" smtClean="0">
                          <a:latin typeface="微軟正黑體" panose="020B0604030504040204" pitchFamily="34" charset="-120"/>
                          <a:ea typeface="微軟正黑體" panose="020B0604030504040204" pitchFamily="34" charset="-120"/>
                        </a:rPr>
                        <a:t>總門</a:t>
                      </a:r>
                      <a:endParaRPr lang="en-US" altLang="zh-TW" dirty="0" smtClean="0">
                        <a:latin typeface="微軟正黑體" panose="020B0604030504040204" pitchFamily="34" charset="-120"/>
                        <a:ea typeface="微軟正黑體" panose="020B0604030504040204" pitchFamily="34" charset="-120"/>
                      </a:endParaRPr>
                    </a:p>
                    <a:p>
                      <a:pPr algn="ctr"/>
                      <a:r>
                        <a:rPr lang="zh-TW" altLang="en-US" dirty="0" smtClean="0">
                          <a:latin typeface="微軟正黑體" panose="020B0604030504040204" pitchFamily="34" charset="-120"/>
                          <a:ea typeface="微軟正黑體" panose="020B0604030504040204" pitchFamily="34" charset="-120"/>
                        </a:rPr>
                        <a:t>課數</a:t>
                      </a:r>
                      <a:endParaRPr lang="zh-TW" altLang="en-US"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tcPr>
                </a:tc>
              </a:tr>
              <a:tr h="370840">
                <a:tc>
                  <a:txBody>
                    <a:bodyPr/>
                    <a:lstStyle/>
                    <a:p>
                      <a:pPr algn="ctr"/>
                      <a:r>
                        <a:rPr lang="zh-TW" altLang="en-US" b="1" dirty="0" smtClean="0">
                          <a:latin typeface="微軟正黑體" panose="020B0604030504040204" pitchFamily="34" charset="-120"/>
                          <a:ea typeface="微軟正黑體" panose="020B0604030504040204" pitchFamily="34" charset="-120"/>
                        </a:rPr>
                        <a:t>二技</a:t>
                      </a:r>
                      <a:endParaRPr lang="zh-TW" altLang="en-US"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lnB w="19050" cap="flat" cmpd="sng" algn="ctr">
                      <a:solidFill>
                        <a:schemeClr val="tx1"/>
                      </a:solidFill>
                      <a:prstDash val="sysDash"/>
                      <a:round/>
                      <a:headEnd type="none" w="med" len="med"/>
                      <a:tailEnd type="none" w="med" len="med"/>
                    </a:lnB>
                  </a:tcPr>
                </a:tc>
                <a:tc>
                  <a:txBody>
                    <a:bodyPr/>
                    <a:lstStyle/>
                    <a:p>
                      <a:pPr algn="ctr"/>
                      <a:r>
                        <a:rPr lang="zh-TW" altLang="en-US" b="1" dirty="0" smtClean="0">
                          <a:latin typeface="微軟正黑體" panose="020B0604030504040204" pitchFamily="34" charset="-120"/>
                          <a:ea typeface="微軟正黑體" panose="020B0604030504040204" pitchFamily="34" charset="-120"/>
                        </a:rPr>
                        <a:t>Ｖ</a:t>
                      </a:r>
                      <a:endParaRPr lang="zh-TW" altLang="en-US"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lnB w="19050" cap="flat" cmpd="sng" algn="ctr">
                      <a:solidFill>
                        <a:schemeClr val="tx1"/>
                      </a:solidFill>
                      <a:prstDash val="sysDash"/>
                      <a:round/>
                      <a:headEnd type="none" w="med" len="med"/>
                      <a:tailEnd type="none" w="med" len="med"/>
                    </a:lnB>
                    <a:solidFill>
                      <a:schemeClr val="accent2">
                        <a:lumMod val="20000"/>
                        <a:lumOff val="80000"/>
                      </a:schemeClr>
                    </a:solidFill>
                  </a:tcPr>
                </a:tc>
                <a:tc>
                  <a:txBody>
                    <a:bodyPr/>
                    <a:lstStyle/>
                    <a:p>
                      <a:pPr algn="ctr"/>
                      <a:r>
                        <a:rPr lang="en-US" altLang="zh-TW" b="1" dirty="0" smtClean="0">
                          <a:latin typeface="微軟正黑體" panose="020B0604030504040204" pitchFamily="34" charset="-120"/>
                          <a:ea typeface="微軟正黑體" panose="020B0604030504040204" pitchFamily="34" charset="-120"/>
                        </a:rPr>
                        <a:t>6</a:t>
                      </a:r>
                      <a:endParaRPr lang="zh-TW" altLang="en-US"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lnB w="19050" cap="flat" cmpd="sng" algn="ctr">
                      <a:solidFill>
                        <a:schemeClr val="tx1"/>
                      </a:solidFill>
                      <a:prstDash val="sysDash"/>
                      <a:round/>
                      <a:headEnd type="none" w="med" len="med"/>
                      <a:tailEnd type="none" w="med" len="med"/>
                    </a:lnB>
                    <a:solidFill>
                      <a:schemeClr val="accent2">
                        <a:lumMod val="20000"/>
                        <a:lumOff val="80000"/>
                      </a:schemeClr>
                    </a:solidFill>
                  </a:tcPr>
                </a:tc>
                <a:tc>
                  <a:txBody>
                    <a:bodyPr/>
                    <a:lstStyle/>
                    <a:p>
                      <a:pPr algn="ctr"/>
                      <a:r>
                        <a:rPr lang="en-US" altLang="zh-TW" b="1" dirty="0" smtClean="0">
                          <a:latin typeface="微軟正黑體" panose="020B0604030504040204" pitchFamily="34" charset="-120"/>
                          <a:ea typeface="微軟正黑體" panose="020B0604030504040204" pitchFamily="34" charset="-120"/>
                        </a:rPr>
                        <a:t>V</a:t>
                      </a:r>
                      <a:endParaRPr lang="zh-TW" altLang="en-US"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lnB w="19050" cap="flat" cmpd="sng" algn="ctr">
                      <a:solidFill>
                        <a:schemeClr val="tx1"/>
                      </a:solidFill>
                      <a:prstDash val="sysDash"/>
                      <a:round/>
                      <a:headEnd type="none" w="med" len="med"/>
                      <a:tailEnd type="none" w="med" len="med"/>
                    </a:lnB>
                    <a:solidFill>
                      <a:schemeClr val="accent6">
                        <a:lumMod val="20000"/>
                        <a:lumOff val="80000"/>
                      </a:schemeClr>
                    </a:solidFill>
                  </a:tcPr>
                </a:tc>
                <a:tc>
                  <a:txBody>
                    <a:bodyPr/>
                    <a:lstStyle/>
                    <a:p>
                      <a:pPr algn="ctr"/>
                      <a:r>
                        <a:rPr lang="en-US" altLang="zh-TW" b="1" dirty="0" smtClean="0">
                          <a:latin typeface="微軟正黑體" panose="020B0604030504040204" pitchFamily="34" charset="-120"/>
                          <a:ea typeface="微軟正黑體" panose="020B0604030504040204" pitchFamily="34" charset="-120"/>
                        </a:rPr>
                        <a:t>10</a:t>
                      </a:r>
                      <a:endParaRPr lang="zh-TW" altLang="en-US"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lnB w="19050" cap="flat" cmpd="sng" algn="ctr">
                      <a:solidFill>
                        <a:schemeClr val="tx1"/>
                      </a:solidFill>
                      <a:prstDash val="sysDash"/>
                      <a:round/>
                      <a:headEnd type="none" w="med" len="med"/>
                      <a:tailEnd type="none" w="med" len="med"/>
                    </a:lnB>
                    <a:solidFill>
                      <a:schemeClr val="accent6">
                        <a:lumMod val="20000"/>
                        <a:lumOff val="80000"/>
                      </a:schemeClr>
                    </a:solidFill>
                  </a:tcPr>
                </a:tc>
                <a:tc>
                  <a:txBody>
                    <a:bodyPr/>
                    <a:lstStyle/>
                    <a:p>
                      <a:pPr algn="ctr"/>
                      <a:endParaRPr lang="zh-TW" altLang="en-US"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lnB w="19050" cap="flat" cmpd="sng" algn="ctr">
                      <a:solidFill>
                        <a:schemeClr val="tx1"/>
                      </a:solidFill>
                      <a:prstDash val="sysDash"/>
                      <a:round/>
                      <a:headEnd type="none" w="med" len="med"/>
                      <a:tailEnd type="none" w="med" len="med"/>
                    </a:lnB>
                    <a:solidFill>
                      <a:schemeClr val="accent5">
                        <a:lumMod val="20000"/>
                        <a:lumOff val="80000"/>
                      </a:schemeClr>
                    </a:solidFill>
                  </a:tcPr>
                </a:tc>
                <a:tc>
                  <a:txBody>
                    <a:bodyPr/>
                    <a:lstStyle/>
                    <a:p>
                      <a:pPr algn="ctr"/>
                      <a:endParaRPr lang="zh-TW" altLang="en-US"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lnB w="19050" cap="flat" cmpd="sng" algn="ctr">
                      <a:solidFill>
                        <a:schemeClr val="tx1"/>
                      </a:solidFill>
                      <a:prstDash val="sysDash"/>
                      <a:round/>
                      <a:headEnd type="none" w="med" len="med"/>
                      <a:tailEnd type="none" w="med" len="med"/>
                    </a:lnB>
                    <a:solidFill>
                      <a:schemeClr val="accent5">
                        <a:lumMod val="20000"/>
                        <a:lumOff val="80000"/>
                      </a:schemeClr>
                    </a:solidFill>
                  </a:tcPr>
                </a:tc>
                <a:tc>
                  <a:txBody>
                    <a:bodyPr/>
                    <a:lstStyle/>
                    <a:p>
                      <a:pPr algn="ctr"/>
                      <a:endParaRPr lang="zh-TW" altLang="en-US"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lnB w="19050" cap="flat" cmpd="sng" algn="ctr">
                      <a:solidFill>
                        <a:schemeClr val="tx1"/>
                      </a:solidFill>
                      <a:prstDash val="sysDash"/>
                      <a:round/>
                      <a:headEnd type="none" w="med" len="med"/>
                      <a:tailEnd type="none" w="med" len="med"/>
                    </a:lnB>
                    <a:solidFill>
                      <a:srgbClr val="CCCCFF"/>
                    </a:solidFill>
                  </a:tcPr>
                </a:tc>
                <a:tc>
                  <a:txBody>
                    <a:bodyPr/>
                    <a:lstStyle/>
                    <a:p>
                      <a:pPr algn="ctr"/>
                      <a:endParaRPr lang="zh-TW" altLang="en-US"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lnB w="19050" cap="flat" cmpd="sng" algn="ctr">
                      <a:solidFill>
                        <a:schemeClr val="tx1"/>
                      </a:solidFill>
                      <a:prstDash val="sysDash"/>
                      <a:round/>
                      <a:headEnd type="none" w="med" len="med"/>
                      <a:tailEnd type="none" w="med" len="med"/>
                    </a:lnB>
                    <a:solidFill>
                      <a:srgbClr val="CCCCFF"/>
                    </a:solidFill>
                  </a:tcPr>
                </a:tc>
                <a:tc>
                  <a:txBody>
                    <a:bodyPr/>
                    <a:lstStyle/>
                    <a:p>
                      <a:pPr algn="ctr"/>
                      <a:r>
                        <a:rPr lang="en-US" altLang="zh-TW" b="1" dirty="0" smtClean="0">
                          <a:latin typeface="微軟正黑體" panose="020B0604030504040204" pitchFamily="34" charset="-120"/>
                          <a:ea typeface="微軟正黑體" panose="020B0604030504040204" pitchFamily="34" charset="-120"/>
                        </a:rPr>
                        <a:t>16</a:t>
                      </a:r>
                      <a:endParaRPr lang="zh-TW" altLang="en-US"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lnB w="19050" cap="flat" cmpd="sng" algn="ctr">
                      <a:solidFill>
                        <a:schemeClr val="tx1"/>
                      </a:solidFill>
                      <a:prstDash val="sysDash"/>
                      <a:round/>
                      <a:headEnd type="none" w="med" len="med"/>
                      <a:tailEnd type="none" w="med" len="med"/>
                    </a:lnB>
                  </a:tcPr>
                </a:tc>
              </a:tr>
              <a:tr h="370840">
                <a:tc>
                  <a:txBody>
                    <a:bodyPr/>
                    <a:lstStyle/>
                    <a:p>
                      <a:pPr algn="ctr"/>
                      <a:r>
                        <a:rPr lang="en-US" altLang="zh-TW" b="1" dirty="0" smtClean="0">
                          <a:latin typeface="微軟正黑體" panose="020B0604030504040204" pitchFamily="34" charset="-120"/>
                          <a:ea typeface="微軟正黑體" panose="020B0604030504040204" pitchFamily="34" charset="-120"/>
                        </a:rPr>
                        <a:t>107-1</a:t>
                      </a:r>
                      <a:r>
                        <a:rPr lang="zh-TW" altLang="en-US" b="1" dirty="0" smtClean="0">
                          <a:latin typeface="微軟正黑體" panose="020B0604030504040204" pitchFamily="34" charset="-120"/>
                          <a:ea typeface="微軟正黑體" panose="020B0604030504040204" pitchFamily="34" charset="-120"/>
                        </a:rPr>
                        <a:t>開設</a:t>
                      </a:r>
                      <a:endParaRPr lang="zh-TW" altLang="en-US"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ysDash"/>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ysDash"/>
                      <a:round/>
                      <a:headEnd type="none" w="med" len="med"/>
                      <a:tailEnd type="none" w="med" len="med"/>
                    </a:lnT>
                    <a:lnB w="19050" cap="flat" cmpd="sng" algn="ctr">
                      <a:solidFill>
                        <a:schemeClr val="tx1"/>
                      </a:solidFill>
                      <a:prstDash val="sysDash"/>
                      <a:round/>
                      <a:headEnd type="none" w="med" len="med"/>
                      <a:tailEnd type="none" w="med" len="med"/>
                    </a:lnB>
                  </a:tcPr>
                </a:tc>
                <a:tc>
                  <a:txBody>
                    <a:bodyPr/>
                    <a:lstStyle/>
                    <a:p>
                      <a:pPr algn="ctr"/>
                      <a:r>
                        <a:rPr lang="zh-TW" altLang="en-US" b="1" dirty="0" smtClean="0">
                          <a:latin typeface="微軟正黑體" panose="020B0604030504040204" pitchFamily="34" charset="-120"/>
                          <a:ea typeface="微軟正黑體" panose="020B0604030504040204" pitchFamily="34" charset="-120"/>
                        </a:rPr>
                        <a:t>Ｖ</a:t>
                      </a:r>
                      <a:endParaRPr lang="zh-TW" altLang="en-US"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lnT w="19050" cap="flat" cmpd="sng" algn="ctr">
                      <a:solidFill>
                        <a:schemeClr val="tx1"/>
                      </a:solidFill>
                      <a:prstDash val="sysDash"/>
                      <a:round/>
                      <a:headEnd type="none" w="med" len="med"/>
                      <a:tailEnd type="none" w="med" len="med"/>
                    </a:lnT>
                    <a:lnB w="19050" cap="flat" cmpd="sng" algn="ctr">
                      <a:solidFill>
                        <a:schemeClr val="tx1"/>
                      </a:solidFill>
                      <a:prstDash val="sysDash"/>
                      <a:round/>
                      <a:headEnd type="none" w="med" len="med"/>
                      <a:tailEnd type="none" w="med" len="med"/>
                    </a:lnB>
                    <a:solidFill>
                      <a:schemeClr val="accent2">
                        <a:lumMod val="20000"/>
                        <a:lumOff val="80000"/>
                      </a:schemeClr>
                    </a:solidFill>
                  </a:tcPr>
                </a:tc>
                <a:tc>
                  <a:txBody>
                    <a:bodyPr/>
                    <a:lstStyle/>
                    <a:p>
                      <a:pPr algn="ctr"/>
                      <a:r>
                        <a:rPr lang="en-US" altLang="zh-TW" b="1" dirty="0" smtClean="0">
                          <a:latin typeface="微軟正黑體" panose="020B0604030504040204" pitchFamily="34" charset="-120"/>
                          <a:ea typeface="微軟正黑體" panose="020B0604030504040204" pitchFamily="34" charset="-120"/>
                        </a:rPr>
                        <a:t>0</a:t>
                      </a:r>
                      <a:endParaRPr lang="zh-TW" altLang="en-US"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lnT w="19050" cap="flat" cmpd="sng" algn="ctr">
                      <a:solidFill>
                        <a:schemeClr val="tx1"/>
                      </a:solidFill>
                      <a:prstDash val="sysDash"/>
                      <a:round/>
                      <a:headEnd type="none" w="med" len="med"/>
                      <a:tailEnd type="none" w="med" len="med"/>
                    </a:lnT>
                    <a:lnB w="19050" cap="flat" cmpd="sng" algn="ctr">
                      <a:solidFill>
                        <a:schemeClr val="tx1"/>
                      </a:solidFill>
                      <a:prstDash val="sysDash"/>
                      <a:round/>
                      <a:headEnd type="none" w="med" len="med"/>
                      <a:tailEnd type="none" w="med" len="med"/>
                    </a:lnB>
                    <a:solidFill>
                      <a:schemeClr val="accent2">
                        <a:lumMod val="20000"/>
                        <a:lumOff val="80000"/>
                      </a:schemeClr>
                    </a:solidFill>
                  </a:tcPr>
                </a:tc>
                <a:tc>
                  <a:txBody>
                    <a:bodyPr/>
                    <a:lstStyle/>
                    <a:p>
                      <a:pPr algn="ctr"/>
                      <a:r>
                        <a:rPr lang="en-US" altLang="zh-TW" b="1" dirty="0" smtClean="0">
                          <a:latin typeface="微軟正黑體" panose="020B0604030504040204" pitchFamily="34" charset="-120"/>
                          <a:ea typeface="微軟正黑體" panose="020B0604030504040204" pitchFamily="34" charset="-120"/>
                        </a:rPr>
                        <a:t>V</a:t>
                      </a:r>
                      <a:endParaRPr lang="zh-TW" altLang="en-US"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lnT w="19050" cap="flat" cmpd="sng" algn="ctr">
                      <a:solidFill>
                        <a:schemeClr val="tx1"/>
                      </a:solidFill>
                      <a:prstDash val="sysDash"/>
                      <a:round/>
                      <a:headEnd type="none" w="med" len="med"/>
                      <a:tailEnd type="none" w="med" len="med"/>
                    </a:lnT>
                    <a:lnB w="19050" cap="flat" cmpd="sng" algn="ctr">
                      <a:solidFill>
                        <a:schemeClr val="tx1"/>
                      </a:solidFill>
                      <a:prstDash val="sysDash"/>
                      <a:round/>
                      <a:headEnd type="none" w="med" len="med"/>
                      <a:tailEnd type="none" w="med" len="med"/>
                    </a:lnB>
                    <a:solidFill>
                      <a:schemeClr val="accent6">
                        <a:lumMod val="20000"/>
                        <a:lumOff val="80000"/>
                      </a:schemeClr>
                    </a:solidFill>
                  </a:tcPr>
                </a:tc>
                <a:tc>
                  <a:txBody>
                    <a:bodyPr/>
                    <a:lstStyle/>
                    <a:p>
                      <a:pPr algn="ctr"/>
                      <a:r>
                        <a:rPr lang="en-US" altLang="zh-TW" b="1" dirty="0" smtClean="0">
                          <a:latin typeface="微軟正黑體" panose="020B0604030504040204" pitchFamily="34" charset="-120"/>
                          <a:ea typeface="微軟正黑體" panose="020B0604030504040204" pitchFamily="34" charset="-120"/>
                        </a:rPr>
                        <a:t>6</a:t>
                      </a:r>
                      <a:endParaRPr lang="zh-TW" altLang="en-US"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lnT w="19050" cap="flat" cmpd="sng" algn="ctr">
                      <a:solidFill>
                        <a:schemeClr val="tx1"/>
                      </a:solidFill>
                      <a:prstDash val="sysDash"/>
                      <a:round/>
                      <a:headEnd type="none" w="med" len="med"/>
                      <a:tailEnd type="none" w="med" len="med"/>
                    </a:lnT>
                    <a:lnB w="19050" cap="flat" cmpd="sng" algn="ctr">
                      <a:solidFill>
                        <a:schemeClr val="tx1"/>
                      </a:solidFill>
                      <a:prstDash val="sysDash"/>
                      <a:round/>
                      <a:headEnd type="none" w="med" len="med"/>
                      <a:tailEnd type="none" w="med" len="med"/>
                    </a:lnB>
                    <a:solidFill>
                      <a:schemeClr val="accent6">
                        <a:lumMod val="20000"/>
                        <a:lumOff val="80000"/>
                      </a:schemeClr>
                    </a:solidFill>
                  </a:tcPr>
                </a:tc>
                <a:tc>
                  <a:txBody>
                    <a:bodyPr/>
                    <a:lstStyle/>
                    <a:p>
                      <a:pPr algn="ctr"/>
                      <a:endParaRPr lang="zh-TW" altLang="en-US"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lnT w="19050" cap="flat" cmpd="sng" algn="ctr">
                      <a:solidFill>
                        <a:schemeClr val="tx1"/>
                      </a:solidFill>
                      <a:prstDash val="sysDash"/>
                      <a:round/>
                      <a:headEnd type="none" w="med" len="med"/>
                      <a:tailEnd type="none" w="med" len="med"/>
                    </a:lnT>
                    <a:lnB w="19050" cap="flat" cmpd="sng" algn="ctr">
                      <a:solidFill>
                        <a:schemeClr val="tx1"/>
                      </a:solidFill>
                      <a:prstDash val="sysDash"/>
                      <a:round/>
                      <a:headEnd type="none" w="med" len="med"/>
                      <a:tailEnd type="none" w="med" len="med"/>
                    </a:lnB>
                    <a:solidFill>
                      <a:schemeClr val="accent5">
                        <a:lumMod val="20000"/>
                        <a:lumOff val="80000"/>
                      </a:schemeClr>
                    </a:solidFill>
                  </a:tcPr>
                </a:tc>
                <a:tc>
                  <a:txBody>
                    <a:bodyPr/>
                    <a:lstStyle/>
                    <a:p>
                      <a:pPr algn="ctr"/>
                      <a:endParaRPr lang="zh-TW" altLang="en-US"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lnT w="19050" cap="flat" cmpd="sng" algn="ctr">
                      <a:solidFill>
                        <a:schemeClr val="tx1"/>
                      </a:solidFill>
                      <a:prstDash val="sysDash"/>
                      <a:round/>
                      <a:headEnd type="none" w="med" len="med"/>
                      <a:tailEnd type="none" w="med" len="med"/>
                    </a:lnT>
                    <a:lnB w="19050" cap="flat" cmpd="sng" algn="ctr">
                      <a:solidFill>
                        <a:schemeClr val="tx1"/>
                      </a:solidFill>
                      <a:prstDash val="sysDash"/>
                      <a:round/>
                      <a:headEnd type="none" w="med" len="med"/>
                      <a:tailEnd type="none" w="med" len="med"/>
                    </a:lnB>
                    <a:solidFill>
                      <a:schemeClr val="accent5">
                        <a:lumMod val="20000"/>
                        <a:lumOff val="80000"/>
                      </a:schemeClr>
                    </a:solidFill>
                  </a:tcPr>
                </a:tc>
                <a:tc>
                  <a:txBody>
                    <a:bodyPr/>
                    <a:lstStyle/>
                    <a:p>
                      <a:pPr algn="ctr"/>
                      <a:endParaRPr lang="zh-TW" altLang="en-US"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lnT w="19050" cap="flat" cmpd="sng" algn="ctr">
                      <a:solidFill>
                        <a:schemeClr val="tx1"/>
                      </a:solidFill>
                      <a:prstDash val="sysDash"/>
                      <a:round/>
                      <a:headEnd type="none" w="med" len="med"/>
                      <a:tailEnd type="none" w="med" len="med"/>
                    </a:lnT>
                    <a:lnB w="19050" cap="flat" cmpd="sng" algn="ctr">
                      <a:solidFill>
                        <a:schemeClr val="tx1"/>
                      </a:solidFill>
                      <a:prstDash val="sysDash"/>
                      <a:round/>
                      <a:headEnd type="none" w="med" len="med"/>
                      <a:tailEnd type="none" w="med" len="med"/>
                    </a:lnB>
                    <a:solidFill>
                      <a:srgbClr val="CCCCFF"/>
                    </a:solidFill>
                  </a:tcPr>
                </a:tc>
                <a:tc>
                  <a:txBody>
                    <a:bodyPr/>
                    <a:lstStyle/>
                    <a:p>
                      <a:pPr algn="ctr"/>
                      <a:endParaRPr lang="zh-TW" altLang="en-US"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lnT w="19050" cap="flat" cmpd="sng" algn="ctr">
                      <a:solidFill>
                        <a:schemeClr val="tx1"/>
                      </a:solidFill>
                      <a:prstDash val="sysDash"/>
                      <a:round/>
                      <a:headEnd type="none" w="med" len="med"/>
                      <a:tailEnd type="none" w="med" len="med"/>
                    </a:lnT>
                    <a:lnB w="19050" cap="flat" cmpd="sng" algn="ctr">
                      <a:solidFill>
                        <a:schemeClr val="tx1"/>
                      </a:solidFill>
                      <a:prstDash val="sysDash"/>
                      <a:round/>
                      <a:headEnd type="none" w="med" len="med"/>
                      <a:tailEnd type="none" w="med" len="med"/>
                    </a:lnB>
                    <a:solidFill>
                      <a:srgbClr val="CCCCFF"/>
                    </a:solidFill>
                  </a:tcPr>
                </a:tc>
                <a:tc>
                  <a:txBody>
                    <a:bodyPr/>
                    <a:lstStyle/>
                    <a:p>
                      <a:pPr algn="ctr"/>
                      <a:r>
                        <a:rPr lang="en-US" altLang="zh-TW" b="1" dirty="0" smtClean="0">
                          <a:latin typeface="微軟正黑體" panose="020B0604030504040204" pitchFamily="34" charset="-120"/>
                          <a:ea typeface="微軟正黑體" panose="020B0604030504040204" pitchFamily="34" charset="-120"/>
                        </a:rPr>
                        <a:t>6</a:t>
                      </a:r>
                      <a:endParaRPr lang="zh-TW" altLang="en-US"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ysDash"/>
                      <a:round/>
                      <a:headEnd type="none" w="med" len="med"/>
                      <a:tailEnd type="none" w="med" len="med"/>
                    </a:lnR>
                    <a:lnT w="19050" cap="flat" cmpd="sng" algn="ctr">
                      <a:solidFill>
                        <a:schemeClr val="tx1"/>
                      </a:solidFill>
                      <a:prstDash val="sysDash"/>
                      <a:round/>
                      <a:headEnd type="none" w="med" len="med"/>
                      <a:tailEnd type="none" w="med" len="med"/>
                    </a:lnT>
                    <a:lnB w="19050" cap="flat" cmpd="sng" algn="ctr">
                      <a:solidFill>
                        <a:schemeClr val="tx1"/>
                      </a:solidFill>
                      <a:prstDash val="sysDash"/>
                      <a:round/>
                      <a:headEnd type="none" w="med" len="med"/>
                      <a:tailEnd type="none" w="med" len="med"/>
                    </a:lnB>
                  </a:tcPr>
                </a:tc>
              </a:tr>
            </a:tbl>
          </a:graphicData>
        </a:graphic>
      </p:graphicFrame>
    </p:spTree>
    <p:extLst>
      <p:ext uri="{BB962C8B-B14F-4D97-AF65-F5344CB8AC3E}">
        <p14:creationId xmlns:p14="http://schemas.microsoft.com/office/powerpoint/2010/main" val="276941935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p:cNvSpPr>
            <a:spLocks noGrp="1"/>
          </p:cNvSpPr>
          <p:nvPr>
            <p:ph idx="1"/>
          </p:nvPr>
        </p:nvSpPr>
        <p:spPr>
          <a:xfrm>
            <a:off x="628650" y="1928126"/>
            <a:ext cx="7886700" cy="2440674"/>
          </a:xfrm>
        </p:spPr>
        <p:txBody>
          <a:bodyPr>
            <a:normAutofit/>
          </a:bodyPr>
          <a:lstStyle/>
          <a:p>
            <a:pPr marL="0" indent="0">
              <a:buNone/>
            </a:pPr>
            <a:r>
              <a:rPr lang="zh-TW" altLang="en-US" dirty="0">
                <a:latin typeface="標楷體" panose="03000509000000000000" pitchFamily="65" charset="-120"/>
                <a:ea typeface="標楷體" panose="03000509000000000000" pitchFamily="65" charset="-120"/>
              </a:rPr>
              <a:t>　</a:t>
            </a:r>
            <a:r>
              <a:rPr lang="zh-TW" altLang="en-US" dirty="0" smtClean="0">
                <a:latin typeface="標楷體" panose="03000509000000000000" pitchFamily="65" charset="-120"/>
                <a:ea typeface="標楷體" panose="03000509000000000000" pitchFamily="65" charset="-120"/>
              </a:rPr>
              <a:t>　</a:t>
            </a:r>
            <a:r>
              <a:rPr lang="zh-TW" altLang="zh-TW" dirty="0" smtClean="0">
                <a:latin typeface="標楷體" panose="03000509000000000000" pitchFamily="65" charset="-120"/>
                <a:ea typeface="標楷體" panose="03000509000000000000" pitchFamily="65" charset="-120"/>
              </a:rPr>
              <a:t>本</a:t>
            </a:r>
            <a:r>
              <a:rPr lang="zh-TW" altLang="zh-TW" dirty="0">
                <a:latin typeface="標楷體" panose="03000509000000000000" pitchFamily="65" charset="-120"/>
                <a:ea typeface="標楷體" panose="03000509000000000000" pitchFamily="65" charset="-120"/>
              </a:rPr>
              <a:t>系</a:t>
            </a:r>
            <a:r>
              <a:rPr lang="en-US" altLang="zh-TW" dirty="0">
                <a:latin typeface="標楷體" panose="03000509000000000000" pitchFamily="65" charset="-120"/>
                <a:ea typeface="標楷體" panose="03000509000000000000" pitchFamily="65" charset="-120"/>
              </a:rPr>
              <a:t>(</a:t>
            </a:r>
            <a:r>
              <a:rPr lang="zh-TW" altLang="zh-TW" dirty="0">
                <a:latin typeface="標楷體" panose="03000509000000000000" pitchFamily="65" charset="-120"/>
                <a:ea typeface="標楷體" panose="03000509000000000000" pitchFamily="65" charset="-120"/>
              </a:rPr>
              <a:t>所</a:t>
            </a:r>
            <a:r>
              <a:rPr lang="en-US" altLang="zh-TW" dirty="0">
                <a:latin typeface="標楷體" panose="03000509000000000000" pitchFamily="65" charset="-120"/>
                <a:ea typeface="標楷體" panose="03000509000000000000" pitchFamily="65" charset="-120"/>
              </a:rPr>
              <a:t>)</a:t>
            </a:r>
            <a:r>
              <a:rPr lang="zh-TW" altLang="zh-TW" dirty="0">
                <a:latin typeface="標楷體" panose="03000509000000000000" pitchFamily="65" charset="-120"/>
                <a:ea typeface="標楷體" panose="03000509000000000000" pitchFamily="65" charset="-120"/>
              </a:rPr>
              <a:t>於</a:t>
            </a:r>
            <a:r>
              <a:rPr lang="en-US" altLang="zh-TW" dirty="0">
                <a:latin typeface="標楷體" panose="03000509000000000000" pitchFamily="65" charset="-120"/>
                <a:ea typeface="標楷體" panose="03000509000000000000" pitchFamily="65" charset="-120"/>
              </a:rPr>
              <a:t>106</a:t>
            </a:r>
            <a:r>
              <a:rPr lang="zh-TW" altLang="zh-TW" dirty="0">
                <a:latin typeface="標楷體" panose="03000509000000000000" pitchFamily="65" charset="-120"/>
                <a:ea typeface="標楷體" panose="03000509000000000000" pitchFamily="65" charset="-120"/>
              </a:rPr>
              <a:t>年</a:t>
            </a:r>
            <a:r>
              <a:rPr lang="en-US" altLang="zh-TW" dirty="0">
                <a:latin typeface="標楷體" panose="03000509000000000000" pitchFamily="65" charset="-120"/>
                <a:ea typeface="標楷體" panose="03000509000000000000" pitchFamily="65" charset="-120"/>
              </a:rPr>
              <a:t>02</a:t>
            </a:r>
            <a:r>
              <a:rPr lang="zh-TW" altLang="zh-TW" dirty="0">
                <a:latin typeface="標楷體" panose="03000509000000000000" pitchFamily="65" charset="-120"/>
                <a:ea typeface="標楷體" panose="03000509000000000000" pitchFamily="65" charset="-120"/>
              </a:rPr>
              <a:t>月</a:t>
            </a:r>
            <a:r>
              <a:rPr lang="en-US" altLang="zh-TW" dirty="0">
                <a:latin typeface="標楷體" panose="03000509000000000000" pitchFamily="65" charset="-120"/>
                <a:ea typeface="標楷體" panose="03000509000000000000" pitchFamily="65" charset="-120"/>
              </a:rPr>
              <a:t>20</a:t>
            </a:r>
            <a:r>
              <a:rPr lang="zh-TW" altLang="zh-TW" dirty="0">
                <a:latin typeface="標楷體" panose="03000509000000000000" pitchFamily="65" charset="-120"/>
                <a:ea typeface="標楷體" panose="03000509000000000000" pitchFamily="65" charset="-120"/>
              </a:rPr>
              <a:t>日至</a:t>
            </a:r>
            <a:r>
              <a:rPr lang="en-US" altLang="zh-TW" dirty="0">
                <a:latin typeface="標楷體" panose="03000509000000000000" pitchFamily="65" charset="-120"/>
                <a:ea typeface="標楷體" panose="03000509000000000000" pitchFamily="65" charset="-120"/>
              </a:rPr>
              <a:t>106</a:t>
            </a:r>
            <a:r>
              <a:rPr lang="zh-TW" altLang="zh-TW" dirty="0">
                <a:latin typeface="標楷體" panose="03000509000000000000" pitchFamily="65" charset="-120"/>
                <a:ea typeface="標楷體" panose="03000509000000000000" pitchFamily="65" charset="-120"/>
              </a:rPr>
              <a:t>年</a:t>
            </a:r>
            <a:r>
              <a:rPr lang="en-US" altLang="zh-TW" dirty="0">
                <a:latin typeface="標楷體" panose="03000509000000000000" pitchFamily="65" charset="-120"/>
                <a:ea typeface="標楷體" panose="03000509000000000000" pitchFamily="65" charset="-120"/>
              </a:rPr>
              <a:t>06</a:t>
            </a:r>
            <a:r>
              <a:rPr lang="zh-TW" altLang="zh-TW" dirty="0">
                <a:latin typeface="標楷體" panose="03000509000000000000" pitchFamily="65" charset="-120"/>
                <a:ea typeface="標楷體" panose="03000509000000000000" pitchFamily="65" charset="-120"/>
              </a:rPr>
              <a:t>月</a:t>
            </a:r>
            <a:r>
              <a:rPr lang="en-US" altLang="zh-TW" dirty="0">
                <a:latin typeface="標楷體" panose="03000509000000000000" pitchFamily="65" charset="-120"/>
                <a:ea typeface="標楷體" panose="03000509000000000000" pitchFamily="65" charset="-120"/>
              </a:rPr>
              <a:t>16</a:t>
            </a:r>
            <a:r>
              <a:rPr lang="zh-TW" altLang="zh-TW" dirty="0">
                <a:latin typeface="標楷體" panose="03000509000000000000" pitchFamily="65" charset="-120"/>
                <a:ea typeface="標楷體" panose="03000509000000000000" pitchFamily="65" charset="-120"/>
              </a:rPr>
              <a:t>日</a:t>
            </a:r>
            <a:r>
              <a:rPr lang="zh-TW" altLang="zh-TW" dirty="0" smtClean="0">
                <a:latin typeface="標楷體" panose="03000509000000000000" pitchFamily="65" charset="-120"/>
                <a:ea typeface="標楷體" panose="03000509000000000000" pitchFamily="65" charset="-120"/>
              </a:rPr>
              <a:t>止共</a:t>
            </a:r>
            <a:r>
              <a:rPr lang="zh-TW" altLang="zh-TW" dirty="0">
                <a:latin typeface="標楷體" panose="03000509000000000000" pitchFamily="65" charset="-120"/>
                <a:ea typeface="標楷體" panose="03000509000000000000" pitchFamily="65" charset="-120"/>
              </a:rPr>
              <a:t>舉辦兩場專題演講，其內容包含長照資訊</a:t>
            </a:r>
            <a:r>
              <a:rPr lang="zh-TW" altLang="zh-TW" dirty="0" smtClean="0">
                <a:latin typeface="標楷體" panose="03000509000000000000" pitchFamily="65" charset="-120"/>
                <a:ea typeface="標楷體" panose="03000509000000000000" pitchFamily="65" charset="-120"/>
              </a:rPr>
              <a:t>運用與</a:t>
            </a:r>
            <a:r>
              <a:rPr lang="zh-TW" altLang="zh-TW" dirty="0">
                <a:latin typeface="標楷體" panose="03000509000000000000" pitchFamily="65" charset="-120"/>
                <a:ea typeface="標楷體" panose="03000509000000000000" pitchFamily="65" charset="-120"/>
              </a:rPr>
              <a:t>管理、夢想不老等主題，期盼藉由與試辦</a:t>
            </a:r>
            <a:r>
              <a:rPr lang="zh-TW" altLang="zh-TW" dirty="0" smtClean="0">
                <a:latin typeface="標楷體" panose="03000509000000000000" pitchFamily="65" charset="-120"/>
                <a:ea typeface="標楷體" panose="03000509000000000000" pitchFamily="65" charset="-120"/>
              </a:rPr>
              <a:t>計畫結合</a:t>
            </a:r>
            <a:r>
              <a:rPr lang="zh-TW" altLang="zh-TW" dirty="0">
                <a:latin typeface="標楷體" panose="03000509000000000000" pitchFamily="65" charset="-120"/>
                <a:ea typeface="標楷體" panose="03000509000000000000" pitchFamily="65" charset="-120"/>
              </a:rPr>
              <a:t>提供學生最新新知及未來工作環境與扮演</a:t>
            </a:r>
            <a:r>
              <a:rPr lang="zh-TW" altLang="zh-TW" dirty="0" smtClean="0">
                <a:latin typeface="標楷體" panose="03000509000000000000" pitchFamily="65" charset="-120"/>
                <a:ea typeface="標楷體" panose="03000509000000000000" pitchFamily="65" charset="-120"/>
              </a:rPr>
              <a:t>角色</a:t>
            </a:r>
            <a:r>
              <a:rPr lang="zh-TW" altLang="zh-TW" dirty="0">
                <a:latin typeface="標楷體" panose="03000509000000000000" pitchFamily="65" charset="-120"/>
                <a:ea typeface="標楷體" panose="03000509000000000000" pitchFamily="65" charset="-120"/>
              </a:rPr>
              <a:t>，以降低未來學生就業不適應之情形發生，</a:t>
            </a:r>
            <a:r>
              <a:rPr lang="zh-TW" altLang="zh-TW" dirty="0" smtClean="0">
                <a:latin typeface="標楷體" panose="03000509000000000000" pitchFamily="65" charset="-120"/>
                <a:ea typeface="標楷體" panose="03000509000000000000" pitchFamily="65" charset="-120"/>
              </a:rPr>
              <a:t>相關</a:t>
            </a:r>
            <a:r>
              <a:rPr lang="zh-TW" altLang="zh-TW" dirty="0">
                <a:latin typeface="標楷體" panose="03000509000000000000" pitchFamily="65" charset="-120"/>
                <a:ea typeface="標楷體" panose="03000509000000000000" pitchFamily="65" charset="-120"/>
              </a:rPr>
              <a:t>講座參與人員共計</a:t>
            </a:r>
            <a:r>
              <a:rPr lang="en-US" altLang="zh-TW" dirty="0">
                <a:latin typeface="標楷體" panose="03000509000000000000" pitchFamily="65" charset="-120"/>
                <a:ea typeface="標楷體" panose="03000509000000000000" pitchFamily="65" charset="-120"/>
              </a:rPr>
              <a:t>55</a:t>
            </a:r>
            <a:r>
              <a:rPr lang="zh-TW" altLang="zh-TW" dirty="0">
                <a:latin typeface="標楷體" panose="03000509000000000000" pitchFamily="65" charset="-120"/>
                <a:ea typeface="標楷體" panose="03000509000000000000" pitchFamily="65" charset="-120"/>
              </a:rPr>
              <a:t>人撥冗與會</a:t>
            </a:r>
            <a:r>
              <a:rPr lang="zh-TW" altLang="zh-TW" dirty="0" smtClean="0">
                <a:latin typeface="標楷體" panose="03000509000000000000" pitchFamily="65" charset="-120"/>
                <a:ea typeface="標楷體" panose="03000509000000000000" pitchFamily="65" charset="-120"/>
              </a:rPr>
              <a:t>。</a:t>
            </a:r>
            <a:endParaRPr lang="zh-TW" altLang="zh-TW" dirty="0">
              <a:latin typeface="標楷體" panose="03000509000000000000" pitchFamily="65" charset="-120"/>
              <a:ea typeface="標楷體" panose="03000509000000000000" pitchFamily="65" charset="-120"/>
            </a:endParaRPr>
          </a:p>
        </p:txBody>
      </p:sp>
      <p:grpSp>
        <p:nvGrpSpPr>
          <p:cNvPr id="4" name="群組 3"/>
          <p:cNvGrpSpPr/>
          <p:nvPr/>
        </p:nvGrpSpPr>
        <p:grpSpPr>
          <a:xfrm>
            <a:off x="-2" y="492316"/>
            <a:ext cx="9144002" cy="1089739"/>
            <a:chOff x="-2" y="492316"/>
            <a:chExt cx="9144002" cy="1089739"/>
          </a:xfrm>
        </p:grpSpPr>
        <p:grpSp>
          <p:nvGrpSpPr>
            <p:cNvPr id="5" name="群組 4"/>
            <p:cNvGrpSpPr/>
            <p:nvPr/>
          </p:nvGrpSpPr>
          <p:grpSpPr>
            <a:xfrm>
              <a:off x="0" y="492316"/>
              <a:ext cx="9144000" cy="1089739"/>
              <a:chOff x="0" y="492316"/>
              <a:chExt cx="9144000" cy="1089739"/>
            </a:xfrm>
          </p:grpSpPr>
          <p:sp>
            <p:nvSpPr>
              <p:cNvPr id="7" name="矩形 6"/>
              <p:cNvSpPr/>
              <p:nvPr/>
            </p:nvSpPr>
            <p:spPr>
              <a:xfrm>
                <a:off x="4572000" y="492316"/>
                <a:ext cx="4572000" cy="697788"/>
              </a:xfrm>
              <a:prstGeom prst="rect">
                <a:avLst/>
              </a:prstGeom>
              <a:solidFill>
                <a:schemeClr val="accent1">
                  <a:lumMod val="60000"/>
                  <a:lumOff val="40000"/>
                </a:schemeClr>
              </a:solidFill>
              <a:ln>
                <a:noFill/>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zh-TW" altLang="en-US"/>
              </a:p>
            </p:txBody>
          </p:sp>
          <p:sp>
            <p:nvSpPr>
              <p:cNvPr id="8" name="矩形 7"/>
              <p:cNvSpPr/>
              <p:nvPr/>
            </p:nvSpPr>
            <p:spPr>
              <a:xfrm>
                <a:off x="0" y="492316"/>
                <a:ext cx="6879771" cy="697788"/>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nSpc>
                    <a:spcPct val="130000"/>
                  </a:lnSpc>
                  <a:defRPr/>
                </a:pPr>
                <a:r>
                  <a:rPr lang="zh-TW" altLang="en-US" sz="3600" dirty="0" smtClean="0">
                    <a:solidFill>
                      <a:schemeClr val="bg1"/>
                    </a:solidFill>
                    <a:latin typeface="華康龍門石碑" panose="03000709000000000000" pitchFamily="65" charset="-120"/>
                    <a:ea typeface="華康龍門石碑" panose="03000709000000000000" pitchFamily="65" charset="-120"/>
                  </a:rPr>
                  <a:t>二、課程與活動成效</a:t>
                </a:r>
                <a:r>
                  <a:rPr lang="en-US" altLang="zh-TW" sz="3600" dirty="0" smtClean="0">
                    <a:solidFill>
                      <a:schemeClr val="bg1"/>
                    </a:solidFill>
                    <a:latin typeface="華康龍門石碑" panose="03000709000000000000" pitchFamily="65" charset="-120"/>
                    <a:ea typeface="華康龍門石碑" panose="03000709000000000000" pitchFamily="65" charset="-120"/>
                  </a:rPr>
                  <a:t>(1/2)</a:t>
                </a:r>
                <a:endParaRPr lang="zh-CN" altLang="en-US" sz="3600" dirty="0">
                  <a:solidFill>
                    <a:schemeClr val="bg1"/>
                  </a:solidFill>
                  <a:latin typeface="華康龍門石碑" panose="03000709000000000000" pitchFamily="65" charset="-120"/>
                  <a:ea typeface="華康龍門石碑" panose="03000709000000000000" pitchFamily="65" charset="-120"/>
                </a:endParaRPr>
              </a:p>
              <a:p>
                <a:endParaRPr lang="zh-CN" altLang="en-US" b="1" dirty="0">
                  <a:solidFill>
                    <a:schemeClr val="bg1"/>
                  </a:solidFill>
                  <a:latin typeface="微软雅黑" panose="020B0503020204020204" pitchFamily="34" charset="-122"/>
                  <a:ea typeface="微软雅黑" panose="020B0503020204020204" pitchFamily="34" charset="-122"/>
                </a:endParaRPr>
              </a:p>
            </p:txBody>
          </p:sp>
          <p:sp>
            <p:nvSpPr>
              <p:cNvPr id="9" name="矩形 8"/>
              <p:cNvSpPr/>
              <p:nvPr/>
            </p:nvSpPr>
            <p:spPr>
              <a:xfrm>
                <a:off x="0" y="1030448"/>
                <a:ext cx="9144000" cy="551607"/>
              </a:xfrm>
              <a:prstGeom prst="rect">
                <a:avLst/>
              </a:prstGeom>
              <a:solidFill>
                <a:schemeClr val="accent1">
                  <a:lumMod val="20000"/>
                  <a:lumOff val="80000"/>
                </a:schemeClr>
              </a:solidFill>
              <a:ln>
                <a:noFill/>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zh-TW" altLang="en-US"/>
              </a:p>
            </p:txBody>
          </p:sp>
        </p:grpSp>
        <p:sp>
          <p:nvSpPr>
            <p:cNvPr id="6" name="矩形 5"/>
            <p:cNvSpPr/>
            <p:nvPr/>
          </p:nvSpPr>
          <p:spPr>
            <a:xfrm>
              <a:off x="-2" y="1030447"/>
              <a:ext cx="2264230" cy="551607"/>
            </a:xfrm>
            <a:prstGeom prst="rect">
              <a:avLst/>
            </a:prstGeom>
            <a:solidFill>
              <a:schemeClr val="accent1">
                <a:lumMod val="40000"/>
                <a:lumOff val="60000"/>
              </a:schemeClr>
            </a:solidFill>
            <a:ln>
              <a:noFill/>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zh-TW" altLang="en-US"/>
            </a:p>
          </p:txBody>
        </p:sp>
      </p:grpSp>
      <p:sp>
        <p:nvSpPr>
          <p:cNvPr id="10" name="矩形 9"/>
          <p:cNvSpPr/>
          <p:nvPr/>
        </p:nvSpPr>
        <p:spPr>
          <a:xfrm>
            <a:off x="8283700" y="492316"/>
            <a:ext cx="505969" cy="1089738"/>
          </a:xfrm>
          <a:prstGeom prst="rect">
            <a:avLst/>
          </a:prstGeom>
          <a:ln>
            <a:solidFill>
              <a:srgbClr val="C00000"/>
            </a:solidFill>
          </a:ln>
        </p:spPr>
        <p:style>
          <a:lnRef idx="2">
            <a:schemeClr val="accent4"/>
          </a:lnRef>
          <a:fillRef idx="1">
            <a:schemeClr val="lt1"/>
          </a:fillRef>
          <a:effectRef idx="0">
            <a:schemeClr val="accent4"/>
          </a:effectRef>
          <a:fontRef idx="minor">
            <a:schemeClr val="dk1"/>
          </a:fontRef>
        </p:style>
        <p:txBody>
          <a:bodyPr rtlCol="0" anchor="ctr"/>
          <a:lstStyle/>
          <a:p>
            <a:pPr lvl="0" algn="ctr">
              <a:lnSpc>
                <a:spcPct val="130000"/>
              </a:lnSpc>
              <a:defRPr/>
            </a:pPr>
            <a:r>
              <a:rPr lang="zh-TW" altLang="en-US" sz="3600" dirty="0" smtClean="0">
                <a:solidFill>
                  <a:srgbClr val="C00000"/>
                </a:solidFill>
                <a:latin typeface="華康龍門石碑" panose="03000709000000000000" pitchFamily="65" charset="-120"/>
                <a:ea typeface="華康龍門石碑" panose="03000709000000000000" pitchFamily="65" charset="-120"/>
              </a:rPr>
              <a:t>範例</a:t>
            </a:r>
            <a:endParaRPr lang="zh-CN" altLang="en-US" b="1" dirty="0">
              <a:solidFill>
                <a:srgbClr val="C00000"/>
              </a:solidFill>
              <a:latin typeface="微软雅黑" panose="020B0503020204020204" pitchFamily="34" charset="-122"/>
              <a:ea typeface="微软雅黑" panose="020B0503020204020204" pitchFamily="34" charset="-122"/>
            </a:endParaRPr>
          </a:p>
        </p:txBody>
      </p:sp>
      <p:sp>
        <p:nvSpPr>
          <p:cNvPr id="11" name="矩形 10"/>
          <p:cNvSpPr/>
          <p:nvPr/>
        </p:nvSpPr>
        <p:spPr>
          <a:xfrm>
            <a:off x="388208" y="6092222"/>
            <a:ext cx="3393878" cy="369332"/>
          </a:xfrm>
          <a:prstGeom prst="rect">
            <a:avLst/>
          </a:prstGeom>
        </p:spPr>
        <p:txBody>
          <a:bodyPr wrap="none">
            <a:spAutoFit/>
          </a:bodyPr>
          <a:lstStyle/>
          <a:p>
            <a:r>
              <a:rPr lang="zh-TW" altLang="en-US" dirty="0" smtClean="0">
                <a:ea typeface="標楷體" panose="03000509000000000000" pitchFamily="65" charset="-120"/>
                <a:cs typeface="Times New Roman" panose="02020603050405020304" pitchFamily="18" charset="0"/>
              </a:rPr>
              <a:t>↑</a:t>
            </a:r>
            <a:r>
              <a:rPr lang="zh-TW" altLang="zh-TW" dirty="0" smtClean="0">
                <a:ea typeface="標楷體" panose="03000509000000000000" pitchFamily="65" charset="-120"/>
                <a:cs typeface="Times New Roman" panose="02020603050405020304" pitchFamily="18" charset="0"/>
              </a:rPr>
              <a:t>長照資訊運用與管理專題演講</a:t>
            </a:r>
            <a:endParaRPr lang="zh-TW" altLang="en-US" dirty="0"/>
          </a:p>
        </p:txBody>
      </p:sp>
      <p:sp>
        <p:nvSpPr>
          <p:cNvPr id="12" name="矩形 11"/>
          <p:cNvSpPr/>
          <p:nvPr/>
        </p:nvSpPr>
        <p:spPr>
          <a:xfrm>
            <a:off x="6088288" y="6092222"/>
            <a:ext cx="2701381" cy="369332"/>
          </a:xfrm>
          <a:prstGeom prst="rect">
            <a:avLst/>
          </a:prstGeom>
        </p:spPr>
        <p:txBody>
          <a:bodyPr wrap="none">
            <a:spAutoFit/>
          </a:bodyPr>
          <a:lstStyle/>
          <a:p>
            <a:r>
              <a:rPr lang="zh-TW" altLang="en-US" dirty="0">
                <a:ea typeface="標楷體" panose="03000509000000000000" pitchFamily="65" charset="-120"/>
                <a:cs typeface="Times New Roman" panose="02020603050405020304" pitchFamily="18" charset="0"/>
              </a:rPr>
              <a:t>↑</a:t>
            </a:r>
            <a:r>
              <a:rPr lang="zh-TW" altLang="zh-TW" dirty="0" smtClean="0">
                <a:ea typeface="標楷體" panose="03000509000000000000" pitchFamily="65" charset="-120"/>
                <a:cs typeface="Times New Roman" panose="02020603050405020304" pitchFamily="18" charset="0"/>
              </a:rPr>
              <a:t>夢想</a:t>
            </a:r>
            <a:r>
              <a:rPr lang="zh-TW" altLang="zh-TW" dirty="0">
                <a:ea typeface="標楷體" panose="03000509000000000000" pitchFamily="65" charset="-120"/>
                <a:cs typeface="Times New Roman" panose="02020603050405020304" pitchFamily="18" charset="0"/>
              </a:rPr>
              <a:t>不老專題演講實況</a:t>
            </a:r>
            <a:endParaRPr lang="zh-TW" altLang="en-US" dirty="0"/>
          </a:p>
        </p:txBody>
      </p:sp>
    </p:spTree>
    <p:extLst>
      <p:ext uri="{BB962C8B-B14F-4D97-AF65-F5344CB8AC3E}">
        <p14:creationId xmlns:p14="http://schemas.microsoft.com/office/powerpoint/2010/main" val="169686914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p:cNvSpPr>
            <a:spLocks noGrp="1"/>
          </p:cNvSpPr>
          <p:nvPr>
            <p:ph idx="1"/>
          </p:nvPr>
        </p:nvSpPr>
        <p:spPr>
          <a:xfrm>
            <a:off x="628650" y="1956835"/>
            <a:ext cx="7886700" cy="2792965"/>
          </a:xfrm>
        </p:spPr>
        <p:txBody>
          <a:bodyPr>
            <a:normAutofit/>
          </a:bodyPr>
          <a:lstStyle/>
          <a:p>
            <a:pPr marL="0" indent="0">
              <a:buNone/>
            </a:pPr>
            <a:r>
              <a:rPr lang="zh-TW" altLang="en-US" dirty="0">
                <a:latin typeface="標楷體" panose="03000509000000000000" pitchFamily="65" charset="-120"/>
                <a:ea typeface="標楷體" panose="03000509000000000000" pitchFamily="65" charset="-120"/>
              </a:rPr>
              <a:t>　</a:t>
            </a:r>
            <a:r>
              <a:rPr lang="zh-TW" altLang="en-US" dirty="0" smtClean="0">
                <a:latin typeface="標楷體" panose="03000509000000000000" pitchFamily="65" charset="-120"/>
                <a:ea typeface="標楷體" panose="03000509000000000000" pitchFamily="65" charset="-120"/>
              </a:rPr>
              <a:t>　</a:t>
            </a:r>
            <a:r>
              <a:rPr lang="zh-TW" altLang="zh-TW" dirty="0" smtClean="0">
                <a:latin typeface="標楷體" panose="03000509000000000000" pitchFamily="65" charset="-120"/>
                <a:ea typeface="標楷體" panose="03000509000000000000" pitchFamily="65" charset="-120"/>
              </a:rPr>
              <a:t>本</a:t>
            </a:r>
            <a:r>
              <a:rPr lang="zh-TW" altLang="zh-TW" dirty="0">
                <a:latin typeface="標楷體" panose="03000509000000000000" pitchFamily="65" charset="-120"/>
                <a:ea typeface="標楷體" panose="03000509000000000000" pitchFamily="65" charset="-120"/>
              </a:rPr>
              <a:t>系</a:t>
            </a:r>
            <a:r>
              <a:rPr lang="en-US" altLang="zh-TW" dirty="0">
                <a:latin typeface="標楷體" panose="03000509000000000000" pitchFamily="65" charset="-120"/>
                <a:ea typeface="標楷體" panose="03000509000000000000" pitchFamily="65" charset="-120"/>
              </a:rPr>
              <a:t>(</a:t>
            </a:r>
            <a:r>
              <a:rPr lang="zh-TW" altLang="zh-TW" dirty="0">
                <a:latin typeface="標楷體" panose="03000509000000000000" pitchFamily="65" charset="-120"/>
                <a:ea typeface="標楷體" panose="03000509000000000000" pitchFamily="65" charset="-120"/>
              </a:rPr>
              <a:t>所</a:t>
            </a:r>
            <a:r>
              <a:rPr lang="en-US" altLang="zh-TW" dirty="0">
                <a:latin typeface="標楷體" panose="03000509000000000000" pitchFamily="65" charset="-120"/>
                <a:ea typeface="標楷體" panose="03000509000000000000" pitchFamily="65" charset="-120"/>
              </a:rPr>
              <a:t>)</a:t>
            </a:r>
            <a:r>
              <a:rPr lang="zh-TW" altLang="zh-TW" dirty="0">
                <a:latin typeface="標楷體" panose="03000509000000000000" pitchFamily="65" charset="-120"/>
                <a:ea typeface="標楷體" panose="03000509000000000000" pitchFamily="65" charset="-120"/>
              </a:rPr>
              <a:t>分別於</a:t>
            </a:r>
            <a:r>
              <a:rPr lang="en-US" altLang="zh-TW" dirty="0">
                <a:latin typeface="標楷體" panose="03000509000000000000" pitchFamily="65" charset="-120"/>
                <a:ea typeface="標楷體" panose="03000509000000000000" pitchFamily="65" charset="-120"/>
              </a:rPr>
              <a:t>106</a:t>
            </a:r>
            <a:r>
              <a:rPr lang="zh-TW" altLang="zh-TW" dirty="0">
                <a:latin typeface="標楷體" panose="03000509000000000000" pitchFamily="65" charset="-120"/>
                <a:ea typeface="標楷體" panose="03000509000000000000" pitchFamily="65" charset="-120"/>
              </a:rPr>
              <a:t>年</a:t>
            </a:r>
            <a:r>
              <a:rPr lang="en-US" altLang="zh-TW" dirty="0">
                <a:latin typeface="標楷體" panose="03000509000000000000" pitchFamily="65" charset="-120"/>
                <a:ea typeface="標楷體" panose="03000509000000000000" pitchFamily="65" charset="-120"/>
              </a:rPr>
              <a:t>04</a:t>
            </a:r>
            <a:r>
              <a:rPr lang="zh-TW" altLang="zh-TW" dirty="0">
                <a:latin typeface="標楷體" panose="03000509000000000000" pitchFamily="65" charset="-120"/>
                <a:ea typeface="標楷體" panose="03000509000000000000" pitchFamily="65" charset="-120"/>
              </a:rPr>
              <a:t>月</a:t>
            </a:r>
            <a:r>
              <a:rPr lang="en-US" altLang="zh-TW" dirty="0">
                <a:latin typeface="標楷體" panose="03000509000000000000" pitchFamily="65" charset="-120"/>
                <a:ea typeface="標楷體" panose="03000509000000000000" pitchFamily="65" charset="-120"/>
              </a:rPr>
              <a:t>26</a:t>
            </a:r>
            <a:r>
              <a:rPr lang="zh-TW" altLang="zh-TW" dirty="0">
                <a:latin typeface="標楷體" panose="03000509000000000000" pitchFamily="65" charset="-120"/>
                <a:ea typeface="標楷體" panose="03000509000000000000" pitchFamily="65" charset="-120"/>
              </a:rPr>
              <a:t>日、</a:t>
            </a:r>
            <a:r>
              <a:rPr lang="en-US" altLang="zh-TW" dirty="0">
                <a:latin typeface="標楷體" panose="03000509000000000000" pitchFamily="65" charset="-120"/>
                <a:ea typeface="標楷體" panose="03000509000000000000" pitchFamily="65" charset="-120"/>
              </a:rPr>
              <a:t>05</a:t>
            </a:r>
            <a:r>
              <a:rPr lang="zh-TW" altLang="zh-TW" dirty="0">
                <a:latin typeface="標楷體" panose="03000509000000000000" pitchFamily="65" charset="-120"/>
                <a:ea typeface="標楷體" panose="03000509000000000000" pitchFamily="65" charset="-120"/>
              </a:rPr>
              <a:t>月</a:t>
            </a:r>
            <a:r>
              <a:rPr lang="en-US" altLang="zh-TW" dirty="0">
                <a:latin typeface="標楷體" panose="03000509000000000000" pitchFamily="65" charset="-120"/>
                <a:ea typeface="標楷體" panose="03000509000000000000" pitchFamily="65" charset="-120"/>
              </a:rPr>
              <a:t>3</a:t>
            </a:r>
            <a:r>
              <a:rPr lang="zh-TW" altLang="zh-TW" dirty="0">
                <a:latin typeface="標楷體" panose="03000509000000000000" pitchFamily="65" charset="-120"/>
                <a:ea typeface="標楷體" panose="03000509000000000000" pitchFamily="65" charset="-120"/>
              </a:rPr>
              <a:t>日、</a:t>
            </a:r>
            <a:r>
              <a:rPr lang="en-US" altLang="zh-TW" dirty="0" smtClean="0">
                <a:latin typeface="標楷體" panose="03000509000000000000" pitchFamily="65" charset="-120"/>
                <a:ea typeface="標楷體" panose="03000509000000000000" pitchFamily="65" charset="-120"/>
              </a:rPr>
              <a:t>05</a:t>
            </a:r>
            <a:r>
              <a:rPr lang="zh-TW" altLang="zh-TW" dirty="0" smtClean="0">
                <a:latin typeface="標楷體" panose="03000509000000000000" pitchFamily="65" charset="-120"/>
                <a:ea typeface="標楷體" panose="03000509000000000000" pitchFamily="65" charset="-120"/>
              </a:rPr>
              <a:t>月</a:t>
            </a:r>
            <a:r>
              <a:rPr lang="en-US" altLang="zh-TW" dirty="0">
                <a:latin typeface="標楷體" panose="03000509000000000000" pitchFamily="65" charset="-120"/>
                <a:ea typeface="標楷體" panose="03000509000000000000" pitchFamily="65" charset="-120"/>
              </a:rPr>
              <a:t>25</a:t>
            </a:r>
            <a:r>
              <a:rPr lang="zh-TW" altLang="zh-TW" dirty="0">
                <a:latin typeface="標楷體" panose="03000509000000000000" pitchFamily="65" charset="-120"/>
                <a:ea typeface="標楷體" panose="03000509000000000000" pitchFamily="65" charset="-120"/>
              </a:rPr>
              <a:t>日舉辦士林老人服務暨日間照顧中心、</a:t>
            </a:r>
            <a:r>
              <a:rPr lang="zh-TW" altLang="zh-TW" dirty="0" smtClean="0">
                <a:latin typeface="標楷體" panose="03000509000000000000" pitchFamily="65" charset="-120"/>
                <a:ea typeface="標楷體" panose="03000509000000000000" pitchFamily="65" charset="-120"/>
              </a:rPr>
              <a:t>中山老人</a:t>
            </a:r>
            <a:r>
              <a:rPr lang="zh-TW" altLang="zh-TW" dirty="0">
                <a:latin typeface="標楷體" panose="03000509000000000000" pitchFamily="65" charset="-120"/>
                <a:ea typeface="標楷體" panose="03000509000000000000" pitchFamily="65" charset="-120"/>
              </a:rPr>
              <a:t>住宅暨服務中心、板橋榮譽國民之家參訪</a:t>
            </a:r>
            <a:r>
              <a:rPr lang="zh-TW" altLang="zh-TW" dirty="0" smtClean="0">
                <a:latin typeface="標楷體" panose="03000509000000000000" pitchFamily="65" charset="-120"/>
                <a:ea typeface="標楷體" panose="03000509000000000000" pitchFamily="65" charset="-120"/>
              </a:rPr>
              <a:t>，期盼</a:t>
            </a:r>
            <a:r>
              <a:rPr lang="zh-TW" altLang="zh-TW" dirty="0">
                <a:latin typeface="標楷體" panose="03000509000000000000" pitchFamily="65" charset="-120"/>
                <a:ea typeface="標楷體" panose="03000509000000000000" pitchFamily="65" charset="-120"/>
              </a:rPr>
              <a:t>藉由實地觀察與互動並結合試辦計畫宗旨</a:t>
            </a:r>
            <a:r>
              <a:rPr lang="zh-TW" altLang="zh-TW" dirty="0" smtClean="0">
                <a:latin typeface="標楷體" panose="03000509000000000000" pitchFamily="65" charset="-120"/>
                <a:ea typeface="標楷體" panose="03000509000000000000" pitchFamily="65" charset="-120"/>
              </a:rPr>
              <a:t>，提供</a:t>
            </a:r>
            <a:r>
              <a:rPr lang="zh-TW" altLang="zh-TW" dirty="0">
                <a:latin typeface="標楷體" panose="03000509000000000000" pitchFamily="65" charset="-120"/>
                <a:ea typeface="標楷體" panose="03000509000000000000" pitchFamily="65" charset="-120"/>
              </a:rPr>
              <a:t>學生了解不同機構與產業與長照結合方式</a:t>
            </a:r>
            <a:r>
              <a:rPr lang="zh-TW" altLang="zh-TW" dirty="0" smtClean="0">
                <a:latin typeface="標楷體" panose="03000509000000000000" pitchFamily="65" charset="-120"/>
                <a:ea typeface="標楷體" panose="03000509000000000000" pitchFamily="65" charset="-120"/>
              </a:rPr>
              <a:t>，進而</a:t>
            </a:r>
            <a:r>
              <a:rPr lang="zh-TW" altLang="zh-TW" dirty="0">
                <a:latin typeface="標楷體" panose="03000509000000000000" pitchFamily="65" charset="-120"/>
                <a:ea typeface="標楷體" panose="03000509000000000000" pitchFamily="65" charset="-120"/>
              </a:rPr>
              <a:t>降低未來學生就業陌生感與培育跨專業</a:t>
            </a:r>
            <a:r>
              <a:rPr lang="zh-TW" altLang="zh-TW" dirty="0" smtClean="0">
                <a:latin typeface="標楷體" panose="03000509000000000000" pitchFamily="65" charset="-120"/>
                <a:ea typeface="標楷體" panose="03000509000000000000" pitchFamily="65" charset="-120"/>
              </a:rPr>
              <a:t>人才目標</a:t>
            </a:r>
            <a:r>
              <a:rPr lang="zh-TW" altLang="zh-TW" dirty="0">
                <a:latin typeface="標楷體" panose="03000509000000000000" pitchFamily="65" charset="-120"/>
                <a:ea typeface="標楷體" panose="03000509000000000000" pitchFamily="65" charset="-120"/>
              </a:rPr>
              <a:t>，相關活動參與人員共計</a:t>
            </a:r>
            <a:r>
              <a:rPr lang="en-US" altLang="zh-TW" dirty="0">
                <a:latin typeface="標楷體" panose="03000509000000000000" pitchFamily="65" charset="-120"/>
                <a:ea typeface="標楷體" panose="03000509000000000000" pitchFamily="65" charset="-120"/>
              </a:rPr>
              <a:t>55</a:t>
            </a:r>
            <a:r>
              <a:rPr lang="zh-TW" altLang="zh-TW" dirty="0">
                <a:latin typeface="標楷體" panose="03000509000000000000" pitchFamily="65" charset="-120"/>
                <a:ea typeface="標楷體" panose="03000509000000000000" pitchFamily="65" charset="-120"/>
              </a:rPr>
              <a:t>人撥冗與會。</a:t>
            </a:r>
            <a:endParaRPr lang="zh-TW" altLang="en-US" dirty="0">
              <a:latin typeface="標楷體" panose="03000509000000000000" pitchFamily="65" charset="-120"/>
              <a:ea typeface="標楷體" panose="03000509000000000000" pitchFamily="65" charset="-120"/>
            </a:endParaRPr>
          </a:p>
        </p:txBody>
      </p:sp>
      <p:grpSp>
        <p:nvGrpSpPr>
          <p:cNvPr id="4" name="群組 3"/>
          <p:cNvGrpSpPr/>
          <p:nvPr/>
        </p:nvGrpSpPr>
        <p:grpSpPr>
          <a:xfrm>
            <a:off x="-2" y="492316"/>
            <a:ext cx="9144002" cy="1089739"/>
            <a:chOff x="-2" y="492316"/>
            <a:chExt cx="9144002" cy="1089739"/>
          </a:xfrm>
        </p:grpSpPr>
        <p:grpSp>
          <p:nvGrpSpPr>
            <p:cNvPr id="5" name="群組 4"/>
            <p:cNvGrpSpPr/>
            <p:nvPr/>
          </p:nvGrpSpPr>
          <p:grpSpPr>
            <a:xfrm>
              <a:off x="0" y="492316"/>
              <a:ext cx="9144000" cy="1089739"/>
              <a:chOff x="0" y="492316"/>
              <a:chExt cx="9144000" cy="1089739"/>
            </a:xfrm>
          </p:grpSpPr>
          <p:sp>
            <p:nvSpPr>
              <p:cNvPr id="7" name="矩形 6"/>
              <p:cNvSpPr/>
              <p:nvPr/>
            </p:nvSpPr>
            <p:spPr>
              <a:xfrm>
                <a:off x="4572000" y="492316"/>
                <a:ext cx="4572000" cy="697788"/>
              </a:xfrm>
              <a:prstGeom prst="rect">
                <a:avLst/>
              </a:prstGeom>
              <a:solidFill>
                <a:schemeClr val="accent1">
                  <a:lumMod val="60000"/>
                  <a:lumOff val="40000"/>
                </a:schemeClr>
              </a:solidFill>
              <a:ln>
                <a:noFill/>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zh-TW" altLang="en-US"/>
              </a:p>
            </p:txBody>
          </p:sp>
          <p:sp>
            <p:nvSpPr>
              <p:cNvPr id="8" name="矩形 7"/>
              <p:cNvSpPr/>
              <p:nvPr/>
            </p:nvSpPr>
            <p:spPr>
              <a:xfrm>
                <a:off x="0" y="492316"/>
                <a:ext cx="6879771" cy="697788"/>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nSpc>
                    <a:spcPct val="130000"/>
                  </a:lnSpc>
                  <a:defRPr/>
                </a:pPr>
                <a:r>
                  <a:rPr lang="zh-TW" altLang="en-US" sz="3600" dirty="0" smtClean="0">
                    <a:solidFill>
                      <a:schemeClr val="bg1"/>
                    </a:solidFill>
                    <a:latin typeface="華康龍門石碑" panose="03000709000000000000" pitchFamily="65" charset="-120"/>
                    <a:ea typeface="華康龍門石碑" panose="03000709000000000000" pitchFamily="65" charset="-120"/>
                  </a:rPr>
                  <a:t>二、課程與活動成效</a:t>
                </a:r>
                <a:r>
                  <a:rPr lang="en-US" altLang="zh-TW" sz="3600" dirty="0" smtClean="0">
                    <a:solidFill>
                      <a:schemeClr val="bg1"/>
                    </a:solidFill>
                    <a:latin typeface="華康龍門石碑" panose="03000709000000000000" pitchFamily="65" charset="-120"/>
                    <a:ea typeface="華康龍門石碑" panose="03000709000000000000" pitchFamily="65" charset="-120"/>
                  </a:rPr>
                  <a:t>(2/2)</a:t>
                </a:r>
                <a:endParaRPr lang="zh-CN" altLang="en-US" sz="3600" dirty="0">
                  <a:solidFill>
                    <a:schemeClr val="bg1"/>
                  </a:solidFill>
                  <a:latin typeface="華康龍門石碑" panose="03000709000000000000" pitchFamily="65" charset="-120"/>
                  <a:ea typeface="華康龍門石碑" panose="03000709000000000000" pitchFamily="65" charset="-120"/>
                </a:endParaRPr>
              </a:p>
              <a:p>
                <a:endParaRPr lang="zh-CN" altLang="en-US" b="1" dirty="0">
                  <a:solidFill>
                    <a:schemeClr val="bg1"/>
                  </a:solidFill>
                  <a:latin typeface="微软雅黑" panose="020B0503020204020204" pitchFamily="34" charset="-122"/>
                  <a:ea typeface="微软雅黑" panose="020B0503020204020204" pitchFamily="34" charset="-122"/>
                </a:endParaRPr>
              </a:p>
            </p:txBody>
          </p:sp>
          <p:sp>
            <p:nvSpPr>
              <p:cNvPr id="9" name="矩形 8"/>
              <p:cNvSpPr/>
              <p:nvPr/>
            </p:nvSpPr>
            <p:spPr>
              <a:xfrm>
                <a:off x="0" y="1030448"/>
                <a:ext cx="9144000" cy="551607"/>
              </a:xfrm>
              <a:prstGeom prst="rect">
                <a:avLst/>
              </a:prstGeom>
              <a:solidFill>
                <a:schemeClr val="accent1">
                  <a:lumMod val="20000"/>
                  <a:lumOff val="80000"/>
                </a:schemeClr>
              </a:solidFill>
              <a:ln>
                <a:noFill/>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zh-TW" altLang="en-US"/>
              </a:p>
            </p:txBody>
          </p:sp>
        </p:grpSp>
        <p:sp>
          <p:nvSpPr>
            <p:cNvPr id="6" name="矩形 5"/>
            <p:cNvSpPr/>
            <p:nvPr/>
          </p:nvSpPr>
          <p:spPr>
            <a:xfrm>
              <a:off x="-2" y="1030447"/>
              <a:ext cx="2264230" cy="551607"/>
            </a:xfrm>
            <a:prstGeom prst="rect">
              <a:avLst/>
            </a:prstGeom>
            <a:solidFill>
              <a:schemeClr val="accent1">
                <a:lumMod val="40000"/>
                <a:lumOff val="60000"/>
              </a:schemeClr>
            </a:solidFill>
            <a:ln>
              <a:noFill/>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zh-TW" altLang="en-US"/>
            </a:p>
          </p:txBody>
        </p:sp>
      </p:grpSp>
      <p:sp>
        <p:nvSpPr>
          <p:cNvPr id="10" name="矩形 9"/>
          <p:cNvSpPr/>
          <p:nvPr/>
        </p:nvSpPr>
        <p:spPr>
          <a:xfrm>
            <a:off x="8283700" y="492316"/>
            <a:ext cx="505969" cy="1089738"/>
          </a:xfrm>
          <a:prstGeom prst="rect">
            <a:avLst/>
          </a:prstGeom>
          <a:ln>
            <a:solidFill>
              <a:srgbClr val="C00000"/>
            </a:solidFill>
          </a:ln>
        </p:spPr>
        <p:style>
          <a:lnRef idx="2">
            <a:schemeClr val="accent4"/>
          </a:lnRef>
          <a:fillRef idx="1">
            <a:schemeClr val="lt1"/>
          </a:fillRef>
          <a:effectRef idx="0">
            <a:schemeClr val="accent4"/>
          </a:effectRef>
          <a:fontRef idx="minor">
            <a:schemeClr val="dk1"/>
          </a:fontRef>
        </p:style>
        <p:txBody>
          <a:bodyPr rtlCol="0" anchor="ctr"/>
          <a:lstStyle/>
          <a:p>
            <a:pPr lvl="0" algn="ctr">
              <a:lnSpc>
                <a:spcPct val="130000"/>
              </a:lnSpc>
              <a:defRPr/>
            </a:pPr>
            <a:r>
              <a:rPr lang="zh-TW" altLang="en-US" sz="3600" dirty="0" smtClean="0">
                <a:solidFill>
                  <a:srgbClr val="C00000"/>
                </a:solidFill>
                <a:latin typeface="華康龍門石碑" panose="03000709000000000000" pitchFamily="65" charset="-120"/>
                <a:ea typeface="華康龍門石碑" panose="03000709000000000000" pitchFamily="65" charset="-120"/>
              </a:rPr>
              <a:t>範例</a:t>
            </a:r>
            <a:endParaRPr lang="zh-CN" altLang="en-US" b="1" dirty="0">
              <a:solidFill>
                <a:srgbClr val="C00000"/>
              </a:solidFill>
              <a:latin typeface="微软雅黑" panose="020B0503020204020204" pitchFamily="34" charset="-122"/>
              <a:ea typeface="微软雅黑" panose="020B0503020204020204" pitchFamily="34" charset="-122"/>
            </a:endParaRPr>
          </a:p>
        </p:txBody>
      </p:sp>
      <p:sp>
        <p:nvSpPr>
          <p:cNvPr id="11" name="矩形 10"/>
          <p:cNvSpPr/>
          <p:nvPr/>
        </p:nvSpPr>
        <p:spPr>
          <a:xfrm>
            <a:off x="4930228" y="6223710"/>
            <a:ext cx="3855543" cy="369332"/>
          </a:xfrm>
          <a:prstGeom prst="rect">
            <a:avLst/>
          </a:prstGeom>
        </p:spPr>
        <p:txBody>
          <a:bodyPr wrap="none">
            <a:spAutoFit/>
          </a:bodyPr>
          <a:lstStyle/>
          <a:p>
            <a:r>
              <a:rPr lang="zh-TW" altLang="en-US" dirty="0" smtClean="0">
                <a:ea typeface="標楷體" panose="03000509000000000000" pitchFamily="65" charset="-120"/>
                <a:cs typeface="Times New Roman" panose="02020603050405020304" pitchFamily="18" charset="0"/>
              </a:rPr>
              <a:t>↑</a:t>
            </a:r>
            <a:r>
              <a:rPr lang="zh-TW" altLang="zh-TW" dirty="0">
                <a:latin typeface="標楷體" panose="03000509000000000000" pitchFamily="65" charset="-120"/>
                <a:ea typeface="標楷體" panose="03000509000000000000" pitchFamily="65" charset="-120"/>
              </a:rPr>
              <a:t>士林老人服務暨日間照顧中心參訪</a:t>
            </a:r>
            <a:endParaRPr lang="zh-TW" altLang="en-US" dirty="0">
              <a:latin typeface="標楷體" panose="03000509000000000000" pitchFamily="65" charset="-120"/>
              <a:ea typeface="標楷體" panose="03000509000000000000" pitchFamily="65" charset="-120"/>
            </a:endParaRPr>
          </a:p>
        </p:txBody>
      </p:sp>
      <p:sp>
        <p:nvSpPr>
          <p:cNvPr id="12" name="矩形 11"/>
          <p:cNvSpPr/>
          <p:nvPr/>
        </p:nvSpPr>
        <p:spPr>
          <a:xfrm>
            <a:off x="628650" y="4826255"/>
            <a:ext cx="2723823" cy="369332"/>
          </a:xfrm>
          <a:prstGeom prst="rect">
            <a:avLst/>
          </a:prstGeom>
        </p:spPr>
        <p:txBody>
          <a:bodyPr wrap="none">
            <a:spAutoFit/>
          </a:bodyPr>
          <a:lstStyle/>
          <a:p>
            <a:r>
              <a:rPr lang="zh-TW" altLang="en-US" dirty="0" smtClean="0">
                <a:latin typeface="標楷體" panose="03000509000000000000" pitchFamily="65" charset="-120"/>
                <a:ea typeface="標楷體" panose="03000509000000000000" pitchFamily="65" charset="-120"/>
              </a:rPr>
              <a:t>板橋榮譽國民之家參訪↓</a:t>
            </a:r>
            <a:endParaRPr lang="zh-TW" altLang="en-US" dirty="0">
              <a:latin typeface="標楷體" panose="03000509000000000000" pitchFamily="65" charset="-120"/>
              <a:ea typeface="標楷體" panose="03000509000000000000" pitchFamily="65" charset="-120"/>
            </a:endParaRPr>
          </a:p>
        </p:txBody>
      </p:sp>
    </p:spTree>
    <p:extLst>
      <p:ext uri="{BB962C8B-B14F-4D97-AF65-F5344CB8AC3E}">
        <p14:creationId xmlns:p14="http://schemas.microsoft.com/office/powerpoint/2010/main" val="191292404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p:cNvSpPr>
            <a:spLocks noGrp="1"/>
          </p:cNvSpPr>
          <p:nvPr>
            <p:ph idx="1"/>
          </p:nvPr>
        </p:nvSpPr>
        <p:spPr>
          <a:xfrm>
            <a:off x="628650" y="2120185"/>
            <a:ext cx="7886700" cy="1703670"/>
          </a:xfrm>
        </p:spPr>
        <p:txBody>
          <a:bodyPr>
            <a:noAutofit/>
          </a:bodyPr>
          <a:lstStyle/>
          <a:p>
            <a:pPr marL="0" indent="0">
              <a:buNone/>
            </a:pPr>
            <a:r>
              <a:rPr lang="en-US" altLang="zh-TW" dirty="0">
                <a:latin typeface="標楷體" panose="03000509000000000000" pitchFamily="65" charset="-120"/>
                <a:ea typeface="標楷體" panose="03000509000000000000" pitchFamily="65" charset="-120"/>
              </a:rPr>
              <a:t> </a:t>
            </a:r>
            <a:r>
              <a:rPr lang="en-US" altLang="zh-TW" dirty="0" smtClean="0">
                <a:latin typeface="標楷體" panose="03000509000000000000" pitchFamily="65" charset="-120"/>
                <a:ea typeface="標楷體" panose="03000509000000000000" pitchFamily="65" charset="-120"/>
              </a:rPr>
              <a:t>   </a:t>
            </a:r>
            <a:r>
              <a:rPr lang="zh-TW" altLang="zh-TW" dirty="0" smtClean="0">
                <a:latin typeface="標楷體" panose="03000509000000000000" pitchFamily="65" charset="-120"/>
                <a:ea typeface="標楷體" panose="03000509000000000000" pitchFamily="65" charset="-120"/>
              </a:rPr>
              <a:t>本</a:t>
            </a:r>
            <a:r>
              <a:rPr lang="zh-TW" altLang="zh-TW" dirty="0">
                <a:latin typeface="標楷體" panose="03000509000000000000" pitchFamily="65" charset="-120"/>
                <a:ea typeface="標楷體" panose="03000509000000000000" pitchFamily="65" charset="-120"/>
              </a:rPr>
              <a:t>系</a:t>
            </a:r>
            <a:r>
              <a:rPr lang="en-US" altLang="zh-TW" dirty="0">
                <a:latin typeface="標楷體" panose="03000509000000000000" pitchFamily="65" charset="-120"/>
                <a:ea typeface="標楷體" panose="03000509000000000000" pitchFamily="65" charset="-120"/>
              </a:rPr>
              <a:t>(</a:t>
            </a:r>
            <a:r>
              <a:rPr lang="zh-TW" altLang="zh-TW" dirty="0">
                <a:latin typeface="標楷體" panose="03000509000000000000" pitchFamily="65" charset="-120"/>
                <a:ea typeface="標楷體" panose="03000509000000000000" pitchFamily="65" charset="-120"/>
              </a:rPr>
              <a:t>所</a:t>
            </a:r>
            <a:r>
              <a:rPr lang="en-US" altLang="zh-TW" dirty="0">
                <a:latin typeface="標楷體" panose="03000509000000000000" pitchFamily="65" charset="-120"/>
                <a:ea typeface="標楷體" panose="03000509000000000000" pitchFamily="65" charset="-120"/>
              </a:rPr>
              <a:t>)</a:t>
            </a:r>
            <a:r>
              <a:rPr lang="zh-TW" altLang="zh-TW" dirty="0">
                <a:latin typeface="標楷體" panose="03000509000000000000" pitchFamily="65" charset="-120"/>
                <a:ea typeface="標楷體" panose="03000509000000000000" pitchFamily="65" charset="-120"/>
              </a:rPr>
              <a:t>因學生人數較少，以至於難以同時推動本次試辦計畫之四個模組，僅能選擇其中兩個培育重點參與試辦，無法參與試辦之模組改以將相關知能融入原課程進行規劃與探討。</a:t>
            </a:r>
            <a:endParaRPr lang="zh-TW" altLang="en-US" dirty="0">
              <a:latin typeface="標楷體" panose="03000509000000000000" pitchFamily="65" charset="-120"/>
              <a:ea typeface="標楷體" panose="03000509000000000000" pitchFamily="65" charset="-120"/>
            </a:endParaRPr>
          </a:p>
        </p:txBody>
      </p:sp>
      <p:grpSp>
        <p:nvGrpSpPr>
          <p:cNvPr id="4" name="群組 3"/>
          <p:cNvGrpSpPr/>
          <p:nvPr/>
        </p:nvGrpSpPr>
        <p:grpSpPr>
          <a:xfrm>
            <a:off x="-2" y="492316"/>
            <a:ext cx="9144002" cy="1089739"/>
            <a:chOff x="-2" y="492316"/>
            <a:chExt cx="9144002" cy="1089739"/>
          </a:xfrm>
        </p:grpSpPr>
        <p:grpSp>
          <p:nvGrpSpPr>
            <p:cNvPr id="5" name="群組 4"/>
            <p:cNvGrpSpPr/>
            <p:nvPr/>
          </p:nvGrpSpPr>
          <p:grpSpPr>
            <a:xfrm>
              <a:off x="0" y="492316"/>
              <a:ext cx="9144000" cy="1089739"/>
              <a:chOff x="0" y="492316"/>
              <a:chExt cx="9144000" cy="1089739"/>
            </a:xfrm>
          </p:grpSpPr>
          <p:sp>
            <p:nvSpPr>
              <p:cNvPr id="7" name="矩形 6"/>
              <p:cNvSpPr/>
              <p:nvPr/>
            </p:nvSpPr>
            <p:spPr>
              <a:xfrm>
                <a:off x="4572000" y="492316"/>
                <a:ext cx="4572000" cy="697788"/>
              </a:xfrm>
              <a:prstGeom prst="rect">
                <a:avLst/>
              </a:prstGeom>
              <a:solidFill>
                <a:schemeClr val="accent1">
                  <a:lumMod val="60000"/>
                  <a:lumOff val="40000"/>
                </a:schemeClr>
              </a:solidFill>
              <a:ln>
                <a:noFill/>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zh-TW" altLang="en-US"/>
              </a:p>
            </p:txBody>
          </p:sp>
          <p:sp>
            <p:nvSpPr>
              <p:cNvPr id="8" name="矩形 7"/>
              <p:cNvSpPr/>
              <p:nvPr/>
            </p:nvSpPr>
            <p:spPr>
              <a:xfrm>
                <a:off x="0" y="492316"/>
                <a:ext cx="6879771" cy="697788"/>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nSpc>
                    <a:spcPct val="130000"/>
                  </a:lnSpc>
                  <a:defRPr/>
                </a:pPr>
                <a:r>
                  <a:rPr lang="zh-TW" altLang="en-US" sz="3200" dirty="0">
                    <a:solidFill>
                      <a:schemeClr val="bg1"/>
                    </a:solidFill>
                    <a:latin typeface="華康龍門石碑" panose="03000709000000000000" pitchFamily="65" charset="-120"/>
                    <a:ea typeface="華康龍門石碑" panose="03000709000000000000" pitchFamily="65" charset="-120"/>
                  </a:rPr>
                  <a:t>三</a:t>
                </a:r>
                <a:r>
                  <a:rPr lang="zh-TW" altLang="en-US" sz="3200" dirty="0" smtClean="0">
                    <a:solidFill>
                      <a:schemeClr val="bg1"/>
                    </a:solidFill>
                    <a:latin typeface="華康龍門石碑" panose="03000709000000000000" pitchFamily="65" charset="-120"/>
                    <a:ea typeface="華康龍門石碑" panose="03000709000000000000" pitchFamily="65" charset="-120"/>
                  </a:rPr>
                  <a:t>、課程上之困難及因應對策</a:t>
                </a:r>
                <a:endParaRPr lang="zh-CN" altLang="en-US" sz="3200" dirty="0">
                  <a:solidFill>
                    <a:schemeClr val="bg1"/>
                  </a:solidFill>
                  <a:latin typeface="華康龍門石碑" panose="03000709000000000000" pitchFamily="65" charset="-120"/>
                  <a:ea typeface="華康龍門石碑" panose="03000709000000000000" pitchFamily="65" charset="-120"/>
                </a:endParaRPr>
              </a:p>
              <a:p>
                <a:endParaRPr lang="zh-CN" altLang="en-US" sz="1600" b="1" dirty="0">
                  <a:solidFill>
                    <a:schemeClr val="bg1"/>
                  </a:solidFill>
                  <a:latin typeface="微软雅黑" panose="020B0503020204020204" pitchFamily="34" charset="-122"/>
                  <a:ea typeface="微软雅黑" panose="020B0503020204020204" pitchFamily="34" charset="-122"/>
                </a:endParaRPr>
              </a:p>
            </p:txBody>
          </p:sp>
          <p:sp>
            <p:nvSpPr>
              <p:cNvPr id="9" name="矩形 8"/>
              <p:cNvSpPr/>
              <p:nvPr/>
            </p:nvSpPr>
            <p:spPr>
              <a:xfrm>
                <a:off x="0" y="1030448"/>
                <a:ext cx="9144000" cy="551607"/>
              </a:xfrm>
              <a:prstGeom prst="rect">
                <a:avLst/>
              </a:prstGeom>
              <a:solidFill>
                <a:schemeClr val="accent1">
                  <a:lumMod val="20000"/>
                  <a:lumOff val="80000"/>
                </a:schemeClr>
              </a:solidFill>
              <a:ln>
                <a:noFill/>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zh-TW" altLang="en-US"/>
              </a:p>
            </p:txBody>
          </p:sp>
        </p:grpSp>
        <p:sp>
          <p:nvSpPr>
            <p:cNvPr id="6" name="矩形 5"/>
            <p:cNvSpPr/>
            <p:nvPr/>
          </p:nvSpPr>
          <p:spPr>
            <a:xfrm>
              <a:off x="-2" y="1030447"/>
              <a:ext cx="2264230" cy="551607"/>
            </a:xfrm>
            <a:prstGeom prst="rect">
              <a:avLst/>
            </a:prstGeom>
            <a:solidFill>
              <a:schemeClr val="accent1">
                <a:lumMod val="40000"/>
                <a:lumOff val="60000"/>
              </a:schemeClr>
            </a:solidFill>
            <a:ln>
              <a:noFill/>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zh-TW" altLang="en-US"/>
            </a:p>
          </p:txBody>
        </p:sp>
      </p:grpSp>
      <p:sp>
        <p:nvSpPr>
          <p:cNvPr id="10" name="矩形 9"/>
          <p:cNvSpPr/>
          <p:nvPr/>
        </p:nvSpPr>
        <p:spPr>
          <a:xfrm>
            <a:off x="8283700" y="492316"/>
            <a:ext cx="505969" cy="1089738"/>
          </a:xfrm>
          <a:prstGeom prst="rect">
            <a:avLst/>
          </a:prstGeom>
          <a:ln>
            <a:solidFill>
              <a:srgbClr val="C00000"/>
            </a:solidFill>
          </a:ln>
        </p:spPr>
        <p:style>
          <a:lnRef idx="2">
            <a:schemeClr val="accent4"/>
          </a:lnRef>
          <a:fillRef idx="1">
            <a:schemeClr val="lt1"/>
          </a:fillRef>
          <a:effectRef idx="0">
            <a:schemeClr val="accent4"/>
          </a:effectRef>
          <a:fontRef idx="minor">
            <a:schemeClr val="dk1"/>
          </a:fontRef>
        </p:style>
        <p:txBody>
          <a:bodyPr rtlCol="0" anchor="ctr"/>
          <a:lstStyle/>
          <a:p>
            <a:pPr lvl="0" algn="ctr">
              <a:lnSpc>
                <a:spcPct val="130000"/>
              </a:lnSpc>
              <a:defRPr/>
            </a:pPr>
            <a:r>
              <a:rPr lang="zh-TW" altLang="en-US" sz="3600" dirty="0" smtClean="0">
                <a:solidFill>
                  <a:srgbClr val="C00000"/>
                </a:solidFill>
                <a:latin typeface="華康龍門石碑" panose="03000709000000000000" pitchFamily="65" charset="-120"/>
                <a:ea typeface="華康龍門石碑" panose="03000709000000000000" pitchFamily="65" charset="-120"/>
              </a:rPr>
              <a:t>範例</a:t>
            </a:r>
            <a:endParaRPr lang="zh-CN" altLang="en-US" b="1" dirty="0">
              <a:solidFill>
                <a:srgbClr val="C00000"/>
              </a:solidFill>
              <a:latin typeface="微软雅黑" panose="020B0503020204020204" pitchFamily="34" charset="-122"/>
              <a:ea typeface="微软雅黑" panose="020B0503020204020204" pitchFamily="34" charset="-122"/>
            </a:endParaRPr>
          </a:p>
        </p:txBody>
      </p:sp>
      <p:graphicFrame>
        <p:nvGraphicFramePr>
          <p:cNvPr id="2" name="資料庫圖表 1"/>
          <p:cNvGraphicFramePr/>
          <p:nvPr>
            <p:extLst>
              <p:ext uri="{D42A27DB-BD31-4B8C-83A1-F6EECF244321}">
                <p14:modId xmlns:p14="http://schemas.microsoft.com/office/powerpoint/2010/main" val="1690041751"/>
              </p:ext>
            </p:extLst>
          </p:nvPr>
        </p:nvGraphicFramePr>
        <p:xfrm>
          <a:off x="866898" y="3823855"/>
          <a:ext cx="7410203" cy="281445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27527740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p:cNvSpPr>
            <a:spLocks noGrp="1"/>
          </p:cNvSpPr>
          <p:nvPr>
            <p:ph idx="1"/>
          </p:nvPr>
        </p:nvSpPr>
        <p:spPr>
          <a:xfrm>
            <a:off x="628650" y="2120185"/>
            <a:ext cx="7886700" cy="3233392"/>
          </a:xfrm>
        </p:spPr>
        <p:txBody>
          <a:bodyPr/>
          <a:lstStyle/>
          <a:p>
            <a:pPr marL="0" indent="0">
              <a:buNone/>
            </a:pPr>
            <a:r>
              <a:rPr lang="en-US" altLang="zh-TW" dirty="0">
                <a:latin typeface="標楷體" panose="03000509000000000000" pitchFamily="65" charset="-120"/>
                <a:ea typeface="標楷體" panose="03000509000000000000" pitchFamily="65" charset="-120"/>
              </a:rPr>
              <a:t> </a:t>
            </a:r>
            <a:r>
              <a:rPr lang="en-US" altLang="zh-TW" dirty="0" smtClean="0">
                <a:latin typeface="標楷體" panose="03000509000000000000" pitchFamily="65" charset="-120"/>
                <a:ea typeface="標楷體" panose="03000509000000000000" pitchFamily="65" charset="-120"/>
              </a:rPr>
              <a:t>   </a:t>
            </a:r>
            <a:r>
              <a:rPr lang="zh-TW" altLang="zh-TW" dirty="0" smtClean="0">
                <a:latin typeface="標楷體" panose="03000509000000000000" pitchFamily="65" charset="-120"/>
                <a:ea typeface="標楷體" panose="03000509000000000000" pitchFamily="65" charset="-120"/>
              </a:rPr>
              <a:t>本</a:t>
            </a:r>
            <a:r>
              <a:rPr lang="zh-TW" altLang="zh-TW" dirty="0">
                <a:latin typeface="標楷體" panose="03000509000000000000" pitchFamily="65" charset="-120"/>
                <a:ea typeface="標楷體" panose="03000509000000000000" pitchFamily="65" charset="-120"/>
              </a:rPr>
              <a:t>系</a:t>
            </a:r>
            <a:r>
              <a:rPr lang="en-US" altLang="zh-TW" dirty="0">
                <a:latin typeface="標楷體" panose="03000509000000000000" pitchFamily="65" charset="-120"/>
                <a:ea typeface="標楷體" panose="03000509000000000000" pitchFamily="65" charset="-120"/>
              </a:rPr>
              <a:t>(</a:t>
            </a:r>
            <a:r>
              <a:rPr lang="zh-TW" altLang="zh-TW" dirty="0">
                <a:latin typeface="標楷體" panose="03000509000000000000" pitchFamily="65" charset="-120"/>
                <a:ea typeface="標楷體" panose="03000509000000000000" pitchFamily="65" charset="-120"/>
              </a:rPr>
              <a:t>所</a:t>
            </a:r>
            <a:r>
              <a:rPr lang="en-US" altLang="zh-TW" dirty="0">
                <a:latin typeface="標楷體" panose="03000509000000000000" pitchFamily="65" charset="-120"/>
                <a:ea typeface="標楷體" panose="03000509000000000000" pitchFamily="65" charset="-120"/>
              </a:rPr>
              <a:t>)</a:t>
            </a:r>
            <a:r>
              <a:rPr lang="zh-TW" altLang="zh-TW" dirty="0">
                <a:latin typeface="標楷體" panose="03000509000000000000" pitchFamily="65" charset="-120"/>
                <a:ea typeface="標楷體" panose="03000509000000000000" pitchFamily="65" charset="-120"/>
              </a:rPr>
              <a:t>課程規劃以貼近產業，從產業端為起點，思考產業最需要的人力的核心能力，也就是從目前長照的職系出發，由於長照職系的情境很多元，包括機構式、社區式、和居家式照護三種模式，目前人力最缺、也是長照</a:t>
            </a:r>
            <a:r>
              <a:rPr lang="en-US" altLang="zh-TW" dirty="0">
                <a:latin typeface="標楷體" panose="03000509000000000000" pitchFamily="65" charset="-120"/>
                <a:ea typeface="標楷體" panose="03000509000000000000" pitchFamily="65" charset="-120"/>
              </a:rPr>
              <a:t>2.0</a:t>
            </a:r>
            <a:r>
              <a:rPr lang="zh-TW" altLang="zh-TW" dirty="0">
                <a:latin typeface="標楷體" panose="03000509000000000000" pitchFamily="65" charset="-120"/>
                <a:ea typeface="標楷體" panose="03000509000000000000" pitchFamily="65" charset="-120"/>
              </a:rPr>
              <a:t>方案的主軸，就是社區式和居家式服務，其中又以居家照顧服務員和照顧服務督導員兩個職系的需求最為殷切，因此課程的規劃以這兩個職系為依據。</a:t>
            </a:r>
            <a:endParaRPr lang="zh-TW" altLang="en-US" dirty="0">
              <a:latin typeface="標楷體" panose="03000509000000000000" pitchFamily="65" charset="-120"/>
              <a:ea typeface="標楷體" panose="03000509000000000000" pitchFamily="65" charset="-120"/>
            </a:endParaRPr>
          </a:p>
        </p:txBody>
      </p:sp>
      <p:grpSp>
        <p:nvGrpSpPr>
          <p:cNvPr id="4" name="群組 3"/>
          <p:cNvGrpSpPr/>
          <p:nvPr/>
        </p:nvGrpSpPr>
        <p:grpSpPr>
          <a:xfrm>
            <a:off x="-2" y="492316"/>
            <a:ext cx="9144002" cy="1089739"/>
            <a:chOff x="-2" y="492316"/>
            <a:chExt cx="9144002" cy="1089739"/>
          </a:xfrm>
        </p:grpSpPr>
        <p:grpSp>
          <p:nvGrpSpPr>
            <p:cNvPr id="5" name="群組 4"/>
            <p:cNvGrpSpPr/>
            <p:nvPr/>
          </p:nvGrpSpPr>
          <p:grpSpPr>
            <a:xfrm>
              <a:off x="0" y="492316"/>
              <a:ext cx="9144000" cy="1089739"/>
              <a:chOff x="0" y="492316"/>
              <a:chExt cx="9144000" cy="1089739"/>
            </a:xfrm>
          </p:grpSpPr>
          <p:sp>
            <p:nvSpPr>
              <p:cNvPr id="7" name="矩形 6"/>
              <p:cNvSpPr/>
              <p:nvPr/>
            </p:nvSpPr>
            <p:spPr>
              <a:xfrm>
                <a:off x="4572000" y="492316"/>
                <a:ext cx="4572000" cy="697788"/>
              </a:xfrm>
              <a:prstGeom prst="rect">
                <a:avLst/>
              </a:prstGeom>
              <a:solidFill>
                <a:schemeClr val="accent1">
                  <a:lumMod val="60000"/>
                  <a:lumOff val="40000"/>
                </a:schemeClr>
              </a:solidFill>
              <a:ln>
                <a:noFill/>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zh-TW" altLang="en-US"/>
              </a:p>
            </p:txBody>
          </p:sp>
          <p:sp>
            <p:nvSpPr>
              <p:cNvPr id="8" name="矩形 7"/>
              <p:cNvSpPr/>
              <p:nvPr/>
            </p:nvSpPr>
            <p:spPr>
              <a:xfrm>
                <a:off x="0" y="492316"/>
                <a:ext cx="6879771" cy="697788"/>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nSpc>
                    <a:spcPct val="130000"/>
                  </a:lnSpc>
                  <a:defRPr/>
                </a:pPr>
                <a:r>
                  <a:rPr lang="zh-TW" altLang="en-US" sz="3600" dirty="0" smtClean="0">
                    <a:solidFill>
                      <a:schemeClr val="bg1"/>
                    </a:solidFill>
                    <a:latin typeface="華康龍門石碑" panose="03000709000000000000" pitchFamily="65" charset="-120"/>
                    <a:ea typeface="華康龍門石碑" panose="03000709000000000000" pitchFamily="65" charset="-120"/>
                  </a:rPr>
                  <a:t>四、未來課程規劃及發展</a:t>
                </a:r>
                <a:r>
                  <a:rPr lang="en-US" altLang="zh-TW" sz="3600" dirty="0" smtClean="0">
                    <a:solidFill>
                      <a:schemeClr val="bg1"/>
                    </a:solidFill>
                    <a:latin typeface="華康龍門石碑" panose="03000709000000000000" pitchFamily="65" charset="-120"/>
                    <a:ea typeface="華康龍門石碑" panose="03000709000000000000" pitchFamily="65" charset="-120"/>
                  </a:rPr>
                  <a:t>(1/3)</a:t>
                </a:r>
                <a:endParaRPr lang="zh-CN" altLang="en-US" sz="3600" dirty="0">
                  <a:solidFill>
                    <a:schemeClr val="bg1"/>
                  </a:solidFill>
                  <a:latin typeface="華康龍門石碑" panose="03000709000000000000" pitchFamily="65" charset="-120"/>
                  <a:ea typeface="華康龍門石碑" panose="03000709000000000000" pitchFamily="65" charset="-120"/>
                </a:endParaRPr>
              </a:p>
              <a:p>
                <a:endParaRPr lang="zh-CN" altLang="en-US" b="1" dirty="0">
                  <a:solidFill>
                    <a:schemeClr val="bg1"/>
                  </a:solidFill>
                  <a:latin typeface="微软雅黑" panose="020B0503020204020204" pitchFamily="34" charset="-122"/>
                  <a:ea typeface="微软雅黑" panose="020B0503020204020204" pitchFamily="34" charset="-122"/>
                </a:endParaRPr>
              </a:p>
            </p:txBody>
          </p:sp>
          <p:sp>
            <p:nvSpPr>
              <p:cNvPr id="9" name="矩形 8"/>
              <p:cNvSpPr/>
              <p:nvPr/>
            </p:nvSpPr>
            <p:spPr>
              <a:xfrm>
                <a:off x="0" y="1030448"/>
                <a:ext cx="9144000" cy="551607"/>
              </a:xfrm>
              <a:prstGeom prst="rect">
                <a:avLst/>
              </a:prstGeom>
              <a:solidFill>
                <a:schemeClr val="accent1">
                  <a:lumMod val="20000"/>
                  <a:lumOff val="80000"/>
                </a:schemeClr>
              </a:solidFill>
              <a:ln>
                <a:noFill/>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zh-TW" altLang="en-US"/>
              </a:p>
            </p:txBody>
          </p:sp>
        </p:grpSp>
        <p:sp>
          <p:nvSpPr>
            <p:cNvPr id="6" name="矩形 5"/>
            <p:cNvSpPr/>
            <p:nvPr/>
          </p:nvSpPr>
          <p:spPr>
            <a:xfrm>
              <a:off x="-2" y="1030447"/>
              <a:ext cx="2264230" cy="551607"/>
            </a:xfrm>
            <a:prstGeom prst="rect">
              <a:avLst/>
            </a:prstGeom>
            <a:solidFill>
              <a:schemeClr val="accent1">
                <a:lumMod val="40000"/>
                <a:lumOff val="60000"/>
              </a:schemeClr>
            </a:solidFill>
            <a:ln>
              <a:noFill/>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zh-TW" altLang="en-US"/>
            </a:p>
          </p:txBody>
        </p:sp>
      </p:grpSp>
      <p:sp>
        <p:nvSpPr>
          <p:cNvPr id="10" name="矩形 9"/>
          <p:cNvSpPr/>
          <p:nvPr/>
        </p:nvSpPr>
        <p:spPr>
          <a:xfrm>
            <a:off x="8283700" y="492316"/>
            <a:ext cx="505969" cy="1089738"/>
          </a:xfrm>
          <a:prstGeom prst="rect">
            <a:avLst/>
          </a:prstGeom>
          <a:ln>
            <a:solidFill>
              <a:srgbClr val="C00000"/>
            </a:solidFill>
          </a:ln>
        </p:spPr>
        <p:style>
          <a:lnRef idx="2">
            <a:schemeClr val="accent4"/>
          </a:lnRef>
          <a:fillRef idx="1">
            <a:schemeClr val="lt1"/>
          </a:fillRef>
          <a:effectRef idx="0">
            <a:schemeClr val="accent4"/>
          </a:effectRef>
          <a:fontRef idx="minor">
            <a:schemeClr val="dk1"/>
          </a:fontRef>
        </p:style>
        <p:txBody>
          <a:bodyPr rtlCol="0" anchor="ctr"/>
          <a:lstStyle/>
          <a:p>
            <a:pPr lvl="0" algn="ctr">
              <a:lnSpc>
                <a:spcPct val="130000"/>
              </a:lnSpc>
              <a:defRPr/>
            </a:pPr>
            <a:r>
              <a:rPr lang="zh-TW" altLang="en-US" sz="3600" dirty="0" smtClean="0">
                <a:solidFill>
                  <a:srgbClr val="C00000"/>
                </a:solidFill>
                <a:latin typeface="華康龍門石碑" panose="03000709000000000000" pitchFamily="65" charset="-120"/>
                <a:ea typeface="華康龍門石碑" panose="03000709000000000000" pitchFamily="65" charset="-120"/>
              </a:rPr>
              <a:t>範例</a:t>
            </a:r>
            <a:endParaRPr lang="zh-CN" altLang="en-US" b="1" dirty="0">
              <a:solidFill>
                <a:srgbClr val="C0000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04948103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p:cNvSpPr>
            <a:spLocks noGrp="1"/>
          </p:cNvSpPr>
          <p:nvPr>
            <p:ph idx="1"/>
          </p:nvPr>
        </p:nvSpPr>
        <p:spPr>
          <a:xfrm>
            <a:off x="628650" y="2120185"/>
            <a:ext cx="7886700" cy="3611079"/>
          </a:xfrm>
        </p:spPr>
        <p:txBody>
          <a:bodyPr/>
          <a:lstStyle/>
          <a:p>
            <a:pPr marL="0" indent="0">
              <a:buNone/>
            </a:pPr>
            <a:r>
              <a:rPr lang="en-US" altLang="zh-TW" dirty="0">
                <a:latin typeface="標楷體" panose="03000509000000000000" pitchFamily="65" charset="-120"/>
                <a:ea typeface="標楷體" panose="03000509000000000000" pitchFamily="65" charset="-120"/>
              </a:rPr>
              <a:t> </a:t>
            </a:r>
            <a:r>
              <a:rPr lang="en-US" altLang="zh-TW" dirty="0" smtClean="0">
                <a:latin typeface="標楷體" panose="03000509000000000000" pitchFamily="65" charset="-120"/>
                <a:ea typeface="標楷體" panose="03000509000000000000" pitchFamily="65" charset="-120"/>
              </a:rPr>
              <a:t>   </a:t>
            </a:r>
            <a:r>
              <a:rPr lang="zh-TW" altLang="zh-TW" dirty="0" smtClean="0">
                <a:latin typeface="標楷體" panose="03000509000000000000" pitchFamily="65" charset="-120"/>
                <a:ea typeface="標楷體" panose="03000509000000000000" pitchFamily="65" charset="-120"/>
              </a:rPr>
              <a:t>依據</a:t>
            </a:r>
            <a:r>
              <a:rPr lang="zh-TW" altLang="zh-TW" dirty="0">
                <a:latin typeface="標楷體" panose="03000509000000000000" pitchFamily="65" charset="-120"/>
                <a:ea typeface="標楷體" panose="03000509000000000000" pitchFamily="65" charset="-120"/>
              </a:rPr>
              <a:t>兩個職系的服務人員實務的過程所需要的專業知能，以及衛生福利部公布的這兩類人員的教育訓練辦法規範的訓練主題和內容，淬練出職系相對應的核心能力和技術訓練需要的內容。將實務情境實際發生的案例，整理出類型，成為案例情境模組，並針對每種類型或模組研議因應的原則，使學生的學習貼近案例實務，有助於強化學生的學習和產業實務狀況之間的接軌，減少學用落差。</a:t>
            </a:r>
            <a:endParaRPr lang="zh-TW" altLang="en-US" dirty="0">
              <a:latin typeface="標楷體" panose="03000509000000000000" pitchFamily="65" charset="-120"/>
              <a:ea typeface="標楷體" panose="03000509000000000000" pitchFamily="65" charset="-120"/>
            </a:endParaRPr>
          </a:p>
        </p:txBody>
      </p:sp>
      <p:grpSp>
        <p:nvGrpSpPr>
          <p:cNvPr id="4" name="群組 3"/>
          <p:cNvGrpSpPr/>
          <p:nvPr/>
        </p:nvGrpSpPr>
        <p:grpSpPr>
          <a:xfrm>
            <a:off x="-2" y="492316"/>
            <a:ext cx="9144002" cy="1089739"/>
            <a:chOff x="-2" y="492316"/>
            <a:chExt cx="9144002" cy="1089739"/>
          </a:xfrm>
        </p:grpSpPr>
        <p:grpSp>
          <p:nvGrpSpPr>
            <p:cNvPr id="5" name="群組 4"/>
            <p:cNvGrpSpPr/>
            <p:nvPr/>
          </p:nvGrpSpPr>
          <p:grpSpPr>
            <a:xfrm>
              <a:off x="0" y="492316"/>
              <a:ext cx="9144000" cy="1089739"/>
              <a:chOff x="0" y="492316"/>
              <a:chExt cx="9144000" cy="1089739"/>
            </a:xfrm>
          </p:grpSpPr>
          <p:sp>
            <p:nvSpPr>
              <p:cNvPr id="7" name="矩形 6"/>
              <p:cNvSpPr/>
              <p:nvPr/>
            </p:nvSpPr>
            <p:spPr>
              <a:xfrm>
                <a:off x="4572000" y="492316"/>
                <a:ext cx="4572000" cy="697788"/>
              </a:xfrm>
              <a:prstGeom prst="rect">
                <a:avLst/>
              </a:prstGeom>
              <a:solidFill>
                <a:schemeClr val="accent1">
                  <a:lumMod val="60000"/>
                  <a:lumOff val="40000"/>
                </a:schemeClr>
              </a:solidFill>
              <a:ln>
                <a:noFill/>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zh-TW" altLang="en-US"/>
              </a:p>
            </p:txBody>
          </p:sp>
          <p:sp>
            <p:nvSpPr>
              <p:cNvPr id="8" name="矩形 7"/>
              <p:cNvSpPr/>
              <p:nvPr/>
            </p:nvSpPr>
            <p:spPr>
              <a:xfrm>
                <a:off x="0" y="492316"/>
                <a:ext cx="6879771" cy="697788"/>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nSpc>
                    <a:spcPct val="130000"/>
                  </a:lnSpc>
                  <a:defRPr/>
                </a:pPr>
                <a:r>
                  <a:rPr lang="zh-TW" altLang="en-US" sz="3600" dirty="0" smtClean="0">
                    <a:solidFill>
                      <a:schemeClr val="bg1"/>
                    </a:solidFill>
                    <a:latin typeface="華康龍門石碑" panose="03000709000000000000" pitchFamily="65" charset="-120"/>
                    <a:ea typeface="華康龍門石碑" panose="03000709000000000000" pitchFamily="65" charset="-120"/>
                  </a:rPr>
                  <a:t>四、未來課程規劃及發展</a:t>
                </a:r>
                <a:r>
                  <a:rPr lang="en-US" altLang="zh-TW" sz="3600" dirty="0" smtClean="0">
                    <a:solidFill>
                      <a:schemeClr val="bg1"/>
                    </a:solidFill>
                    <a:latin typeface="華康龍門石碑" panose="03000709000000000000" pitchFamily="65" charset="-120"/>
                    <a:ea typeface="華康龍門石碑" panose="03000709000000000000" pitchFamily="65" charset="-120"/>
                  </a:rPr>
                  <a:t>(2/3)</a:t>
                </a:r>
                <a:endParaRPr lang="zh-CN" altLang="en-US" sz="3600" dirty="0">
                  <a:solidFill>
                    <a:schemeClr val="bg1"/>
                  </a:solidFill>
                  <a:latin typeface="華康龍門石碑" panose="03000709000000000000" pitchFamily="65" charset="-120"/>
                  <a:ea typeface="華康龍門石碑" panose="03000709000000000000" pitchFamily="65" charset="-120"/>
                </a:endParaRPr>
              </a:p>
              <a:p>
                <a:endParaRPr lang="zh-CN" altLang="en-US" b="1" dirty="0">
                  <a:solidFill>
                    <a:schemeClr val="bg1"/>
                  </a:solidFill>
                  <a:latin typeface="微软雅黑" panose="020B0503020204020204" pitchFamily="34" charset="-122"/>
                  <a:ea typeface="微软雅黑" panose="020B0503020204020204" pitchFamily="34" charset="-122"/>
                </a:endParaRPr>
              </a:p>
            </p:txBody>
          </p:sp>
          <p:sp>
            <p:nvSpPr>
              <p:cNvPr id="9" name="矩形 8"/>
              <p:cNvSpPr/>
              <p:nvPr/>
            </p:nvSpPr>
            <p:spPr>
              <a:xfrm>
                <a:off x="0" y="1030448"/>
                <a:ext cx="9144000" cy="551607"/>
              </a:xfrm>
              <a:prstGeom prst="rect">
                <a:avLst/>
              </a:prstGeom>
              <a:solidFill>
                <a:schemeClr val="accent1">
                  <a:lumMod val="20000"/>
                  <a:lumOff val="80000"/>
                </a:schemeClr>
              </a:solidFill>
              <a:ln>
                <a:noFill/>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zh-TW" altLang="en-US"/>
              </a:p>
            </p:txBody>
          </p:sp>
        </p:grpSp>
        <p:sp>
          <p:nvSpPr>
            <p:cNvPr id="6" name="矩形 5"/>
            <p:cNvSpPr/>
            <p:nvPr/>
          </p:nvSpPr>
          <p:spPr>
            <a:xfrm>
              <a:off x="-2" y="1030447"/>
              <a:ext cx="2264230" cy="551607"/>
            </a:xfrm>
            <a:prstGeom prst="rect">
              <a:avLst/>
            </a:prstGeom>
            <a:solidFill>
              <a:schemeClr val="accent1">
                <a:lumMod val="40000"/>
                <a:lumOff val="60000"/>
              </a:schemeClr>
            </a:solidFill>
            <a:ln>
              <a:noFill/>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zh-TW" altLang="en-US"/>
            </a:p>
          </p:txBody>
        </p:sp>
      </p:grpSp>
      <p:sp>
        <p:nvSpPr>
          <p:cNvPr id="10" name="矩形 9"/>
          <p:cNvSpPr/>
          <p:nvPr/>
        </p:nvSpPr>
        <p:spPr>
          <a:xfrm>
            <a:off x="8283700" y="492316"/>
            <a:ext cx="505969" cy="1089738"/>
          </a:xfrm>
          <a:prstGeom prst="rect">
            <a:avLst/>
          </a:prstGeom>
          <a:ln>
            <a:solidFill>
              <a:srgbClr val="C00000"/>
            </a:solidFill>
          </a:ln>
        </p:spPr>
        <p:style>
          <a:lnRef idx="2">
            <a:schemeClr val="accent4"/>
          </a:lnRef>
          <a:fillRef idx="1">
            <a:schemeClr val="lt1"/>
          </a:fillRef>
          <a:effectRef idx="0">
            <a:schemeClr val="accent4"/>
          </a:effectRef>
          <a:fontRef idx="minor">
            <a:schemeClr val="dk1"/>
          </a:fontRef>
        </p:style>
        <p:txBody>
          <a:bodyPr rtlCol="0" anchor="ctr"/>
          <a:lstStyle/>
          <a:p>
            <a:pPr lvl="0" algn="ctr">
              <a:lnSpc>
                <a:spcPct val="130000"/>
              </a:lnSpc>
              <a:defRPr/>
            </a:pPr>
            <a:r>
              <a:rPr lang="zh-TW" altLang="en-US" sz="3600" dirty="0" smtClean="0">
                <a:solidFill>
                  <a:srgbClr val="C00000"/>
                </a:solidFill>
                <a:latin typeface="華康龍門石碑" panose="03000709000000000000" pitchFamily="65" charset="-120"/>
                <a:ea typeface="華康龍門石碑" panose="03000709000000000000" pitchFamily="65" charset="-120"/>
              </a:rPr>
              <a:t>範例</a:t>
            </a:r>
            <a:endParaRPr lang="zh-CN" altLang="en-US" b="1" dirty="0">
              <a:solidFill>
                <a:srgbClr val="C0000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8669957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群組 3"/>
          <p:cNvGrpSpPr/>
          <p:nvPr/>
        </p:nvGrpSpPr>
        <p:grpSpPr>
          <a:xfrm>
            <a:off x="-2" y="492316"/>
            <a:ext cx="9144002" cy="1089739"/>
            <a:chOff x="-2" y="492316"/>
            <a:chExt cx="9144002" cy="1089739"/>
          </a:xfrm>
        </p:grpSpPr>
        <p:grpSp>
          <p:nvGrpSpPr>
            <p:cNvPr id="5" name="群組 4"/>
            <p:cNvGrpSpPr/>
            <p:nvPr/>
          </p:nvGrpSpPr>
          <p:grpSpPr>
            <a:xfrm>
              <a:off x="0" y="492316"/>
              <a:ext cx="9144000" cy="1089739"/>
              <a:chOff x="0" y="492316"/>
              <a:chExt cx="9144000" cy="1089739"/>
            </a:xfrm>
          </p:grpSpPr>
          <p:sp>
            <p:nvSpPr>
              <p:cNvPr id="7" name="矩形 6"/>
              <p:cNvSpPr/>
              <p:nvPr/>
            </p:nvSpPr>
            <p:spPr>
              <a:xfrm>
                <a:off x="4572000" y="492316"/>
                <a:ext cx="4572000" cy="697788"/>
              </a:xfrm>
              <a:prstGeom prst="rect">
                <a:avLst/>
              </a:prstGeom>
              <a:solidFill>
                <a:schemeClr val="accent1">
                  <a:lumMod val="60000"/>
                  <a:lumOff val="40000"/>
                </a:schemeClr>
              </a:solidFill>
              <a:ln>
                <a:noFill/>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zh-TW" altLang="en-US"/>
              </a:p>
            </p:txBody>
          </p:sp>
          <p:sp>
            <p:nvSpPr>
              <p:cNvPr id="8" name="矩形 7"/>
              <p:cNvSpPr/>
              <p:nvPr/>
            </p:nvSpPr>
            <p:spPr>
              <a:xfrm>
                <a:off x="0" y="492316"/>
                <a:ext cx="6879771" cy="697788"/>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nSpc>
                    <a:spcPct val="130000"/>
                  </a:lnSpc>
                  <a:defRPr/>
                </a:pPr>
                <a:r>
                  <a:rPr lang="zh-TW" altLang="en-US" sz="3600" dirty="0" smtClean="0">
                    <a:solidFill>
                      <a:schemeClr val="bg1"/>
                    </a:solidFill>
                    <a:latin typeface="華康龍門石碑" panose="03000709000000000000" pitchFamily="65" charset="-120"/>
                    <a:ea typeface="華康龍門石碑" panose="03000709000000000000" pitchFamily="65" charset="-120"/>
                  </a:rPr>
                  <a:t>四、未來課程規劃及發展</a:t>
                </a:r>
                <a:endParaRPr lang="zh-CN" altLang="en-US" sz="3600" dirty="0">
                  <a:solidFill>
                    <a:schemeClr val="bg1"/>
                  </a:solidFill>
                  <a:latin typeface="華康龍門石碑" panose="03000709000000000000" pitchFamily="65" charset="-120"/>
                  <a:ea typeface="華康龍門石碑" panose="03000709000000000000" pitchFamily="65" charset="-120"/>
                </a:endParaRPr>
              </a:p>
              <a:p>
                <a:endParaRPr lang="zh-CN" altLang="en-US" b="1" dirty="0">
                  <a:solidFill>
                    <a:schemeClr val="bg1"/>
                  </a:solidFill>
                  <a:latin typeface="微软雅黑" panose="020B0503020204020204" pitchFamily="34" charset="-122"/>
                  <a:ea typeface="微软雅黑" panose="020B0503020204020204" pitchFamily="34" charset="-122"/>
                </a:endParaRPr>
              </a:p>
            </p:txBody>
          </p:sp>
          <p:sp>
            <p:nvSpPr>
              <p:cNvPr id="9" name="矩形 8"/>
              <p:cNvSpPr/>
              <p:nvPr/>
            </p:nvSpPr>
            <p:spPr>
              <a:xfrm>
                <a:off x="0" y="1030448"/>
                <a:ext cx="9144000" cy="551607"/>
              </a:xfrm>
              <a:prstGeom prst="rect">
                <a:avLst/>
              </a:prstGeom>
              <a:solidFill>
                <a:schemeClr val="accent1">
                  <a:lumMod val="20000"/>
                  <a:lumOff val="80000"/>
                </a:schemeClr>
              </a:solidFill>
              <a:ln>
                <a:noFill/>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zh-TW" altLang="en-US"/>
              </a:p>
            </p:txBody>
          </p:sp>
        </p:grpSp>
        <p:sp>
          <p:nvSpPr>
            <p:cNvPr id="6" name="矩形 5"/>
            <p:cNvSpPr/>
            <p:nvPr/>
          </p:nvSpPr>
          <p:spPr>
            <a:xfrm>
              <a:off x="-2" y="1030447"/>
              <a:ext cx="2264230" cy="551607"/>
            </a:xfrm>
            <a:prstGeom prst="rect">
              <a:avLst/>
            </a:prstGeom>
            <a:solidFill>
              <a:schemeClr val="accent1">
                <a:lumMod val="40000"/>
                <a:lumOff val="60000"/>
              </a:schemeClr>
            </a:solidFill>
            <a:ln>
              <a:noFill/>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zh-TW" altLang="en-US"/>
            </a:p>
          </p:txBody>
        </p:sp>
      </p:grpSp>
      <p:sp>
        <p:nvSpPr>
          <p:cNvPr id="10" name="矩形 9"/>
          <p:cNvSpPr/>
          <p:nvPr/>
        </p:nvSpPr>
        <p:spPr>
          <a:xfrm>
            <a:off x="8283700" y="492316"/>
            <a:ext cx="505969" cy="1089738"/>
          </a:xfrm>
          <a:prstGeom prst="rect">
            <a:avLst/>
          </a:prstGeom>
          <a:ln>
            <a:solidFill>
              <a:srgbClr val="C00000"/>
            </a:solidFill>
          </a:ln>
        </p:spPr>
        <p:style>
          <a:lnRef idx="2">
            <a:schemeClr val="accent4"/>
          </a:lnRef>
          <a:fillRef idx="1">
            <a:schemeClr val="lt1"/>
          </a:fillRef>
          <a:effectRef idx="0">
            <a:schemeClr val="accent4"/>
          </a:effectRef>
          <a:fontRef idx="minor">
            <a:schemeClr val="dk1"/>
          </a:fontRef>
        </p:style>
        <p:txBody>
          <a:bodyPr rtlCol="0" anchor="ctr"/>
          <a:lstStyle/>
          <a:p>
            <a:pPr lvl="0" algn="ctr">
              <a:lnSpc>
                <a:spcPct val="130000"/>
              </a:lnSpc>
              <a:defRPr/>
            </a:pPr>
            <a:r>
              <a:rPr lang="zh-TW" altLang="en-US" sz="3600" dirty="0" smtClean="0">
                <a:solidFill>
                  <a:srgbClr val="C00000"/>
                </a:solidFill>
                <a:latin typeface="華康龍門石碑" panose="03000709000000000000" pitchFamily="65" charset="-120"/>
                <a:ea typeface="華康龍門石碑" panose="03000709000000000000" pitchFamily="65" charset="-120"/>
              </a:rPr>
              <a:t>範例</a:t>
            </a:r>
            <a:endParaRPr lang="zh-CN" altLang="en-US" b="1" dirty="0">
              <a:solidFill>
                <a:srgbClr val="C00000"/>
              </a:solidFill>
              <a:latin typeface="微软雅黑" panose="020B0503020204020204" pitchFamily="34" charset="-122"/>
              <a:ea typeface="微软雅黑" panose="020B0503020204020204" pitchFamily="34" charset="-122"/>
            </a:endParaRPr>
          </a:p>
        </p:txBody>
      </p:sp>
      <p:sp>
        <p:nvSpPr>
          <p:cNvPr id="14" name="向右箭號 13"/>
          <p:cNvSpPr/>
          <p:nvPr/>
        </p:nvSpPr>
        <p:spPr>
          <a:xfrm>
            <a:off x="665018" y="1995055"/>
            <a:ext cx="7718961" cy="1531916"/>
          </a:xfrm>
          <a:prstGeom prst="rightArrow">
            <a:avLst>
              <a:gd name="adj1" fmla="val 44224"/>
              <a:gd name="adj2" fmla="val 111240"/>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zh-TW" altLang="en-US" sz="2000" dirty="0" smtClean="0">
                <a:latin typeface="微軟正黑體" panose="020B0604030504040204" pitchFamily="34" charset="-120"/>
                <a:ea typeface="微軟正黑體" panose="020B0604030504040204" pitchFamily="34" charset="-120"/>
              </a:rPr>
              <a:t>因應少子化，少數高中職端家政群照顧服務科成立！</a:t>
            </a:r>
            <a:endParaRPr lang="zh-TW" altLang="en-US" sz="2000" dirty="0">
              <a:latin typeface="微軟正黑體" panose="020B0604030504040204" pitchFamily="34" charset="-120"/>
              <a:ea typeface="微軟正黑體" panose="020B0604030504040204" pitchFamily="34" charset="-120"/>
            </a:endParaRPr>
          </a:p>
        </p:txBody>
      </p:sp>
      <p:sp>
        <p:nvSpPr>
          <p:cNvPr id="16" name="圓角矩形 15"/>
          <p:cNvSpPr/>
          <p:nvPr/>
        </p:nvSpPr>
        <p:spPr>
          <a:xfrm>
            <a:off x="1132113" y="3004457"/>
            <a:ext cx="2256312" cy="1389413"/>
          </a:xfrm>
          <a:prstGeom prst="round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zh-TW" altLang="en-US" dirty="0" smtClean="0">
                <a:latin typeface="微軟正黑體" panose="020B0604030504040204" pitchFamily="34" charset="-120"/>
                <a:ea typeface="微軟正黑體" panose="020B0604030504040204" pitchFamily="34" charset="-120"/>
              </a:rPr>
              <a:t>原有學生多數來自：</a:t>
            </a:r>
            <a:endParaRPr lang="en-US" altLang="zh-TW" dirty="0" smtClean="0">
              <a:latin typeface="微軟正黑體" panose="020B0604030504040204" pitchFamily="34" charset="-120"/>
              <a:ea typeface="微軟正黑體" panose="020B0604030504040204" pitchFamily="34" charset="-120"/>
            </a:endParaRPr>
          </a:p>
          <a:p>
            <a:pPr algn="ctr"/>
            <a:r>
              <a:rPr lang="zh-TW" altLang="en-US" dirty="0" smtClean="0">
                <a:latin typeface="微軟正黑體" panose="020B0604030504040204" pitchFamily="34" charset="-120"/>
                <a:ea typeface="微軟正黑體" panose="020B0604030504040204" pitchFamily="34" charset="-120"/>
              </a:rPr>
              <a:t>商管群</a:t>
            </a:r>
            <a:r>
              <a:rPr lang="en-US" altLang="zh-TW" dirty="0" smtClean="0">
                <a:latin typeface="微軟正黑體" panose="020B0604030504040204" pitchFamily="34" charset="-120"/>
                <a:ea typeface="微軟正黑體" panose="020B0604030504040204" pitchFamily="34" charset="-120"/>
              </a:rPr>
              <a:t/>
            </a:r>
            <a:br>
              <a:rPr lang="en-US" altLang="zh-TW" dirty="0" smtClean="0">
                <a:latin typeface="微軟正黑體" panose="020B0604030504040204" pitchFamily="34" charset="-120"/>
                <a:ea typeface="微軟正黑體" panose="020B0604030504040204" pitchFamily="34" charset="-120"/>
              </a:rPr>
            </a:br>
            <a:r>
              <a:rPr lang="zh-TW" altLang="en-US" dirty="0" smtClean="0">
                <a:latin typeface="微軟正黑體" panose="020B0604030504040204" pitchFamily="34" charset="-120"/>
                <a:ea typeface="微軟正黑體" panose="020B0604030504040204" pitchFamily="34" charset="-120"/>
              </a:rPr>
              <a:t>餐旅群</a:t>
            </a:r>
            <a:endParaRPr lang="en-US" altLang="zh-TW" dirty="0" smtClean="0">
              <a:latin typeface="微軟正黑體" panose="020B0604030504040204" pitchFamily="34" charset="-120"/>
              <a:ea typeface="微軟正黑體" panose="020B0604030504040204" pitchFamily="34" charset="-120"/>
            </a:endParaRPr>
          </a:p>
          <a:p>
            <a:pPr algn="ctr"/>
            <a:r>
              <a:rPr lang="zh-TW" altLang="en-US" dirty="0" smtClean="0">
                <a:latin typeface="微軟正黑體" panose="020B0604030504040204" pitchFamily="34" charset="-120"/>
                <a:ea typeface="微軟正黑體" panose="020B0604030504040204" pitchFamily="34" charset="-120"/>
              </a:rPr>
              <a:t>家政群幼保科</a:t>
            </a:r>
            <a:endParaRPr lang="zh-TW" altLang="en-US" dirty="0">
              <a:latin typeface="微軟正黑體" panose="020B0604030504040204" pitchFamily="34" charset="-120"/>
              <a:ea typeface="微軟正黑體" panose="020B0604030504040204" pitchFamily="34" charset="-120"/>
            </a:endParaRPr>
          </a:p>
        </p:txBody>
      </p:sp>
      <p:sp>
        <p:nvSpPr>
          <p:cNvPr id="17" name="圓角矩形 16"/>
          <p:cNvSpPr/>
          <p:nvPr/>
        </p:nvSpPr>
        <p:spPr>
          <a:xfrm>
            <a:off x="4162300" y="3004457"/>
            <a:ext cx="2291937" cy="1389413"/>
          </a:xfrm>
          <a:prstGeom prst="round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zh-TW" altLang="en-US" dirty="0" smtClean="0">
                <a:latin typeface="微軟正黑體" panose="020B0604030504040204" pitchFamily="34" charset="-120"/>
                <a:ea typeface="微軟正黑體" panose="020B0604030504040204" pitchFamily="34" charset="-120"/>
              </a:rPr>
              <a:t>未來擬改成：</a:t>
            </a:r>
            <a:endParaRPr lang="en-US" altLang="zh-TW" dirty="0" smtClean="0">
              <a:latin typeface="微軟正黑體" panose="020B0604030504040204" pitchFamily="34" charset="-120"/>
              <a:ea typeface="微軟正黑體" panose="020B0604030504040204" pitchFamily="34" charset="-120"/>
            </a:endParaRPr>
          </a:p>
          <a:p>
            <a:pPr algn="ctr"/>
            <a:r>
              <a:rPr lang="zh-TW" altLang="en-US" dirty="0" smtClean="0">
                <a:latin typeface="微軟正黑體" panose="020B0604030504040204" pitchFamily="34" charset="-120"/>
                <a:ea typeface="微軟正黑體" panose="020B0604030504040204" pitchFamily="34" charset="-120"/>
              </a:rPr>
              <a:t>商管群</a:t>
            </a:r>
            <a:r>
              <a:rPr lang="en-US" altLang="zh-TW" dirty="0" smtClean="0">
                <a:latin typeface="微軟正黑體" panose="020B0604030504040204" pitchFamily="34" charset="-120"/>
                <a:ea typeface="微軟正黑體" panose="020B0604030504040204" pitchFamily="34" charset="-120"/>
              </a:rPr>
              <a:t/>
            </a:r>
            <a:br>
              <a:rPr lang="en-US" altLang="zh-TW" dirty="0" smtClean="0">
                <a:latin typeface="微軟正黑體" panose="020B0604030504040204" pitchFamily="34" charset="-120"/>
                <a:ea typeface="微軟正黑體" panose="020B0604030504040204" pitchFamily="34" charset="-120"/>
              </a:rPr>
            </a:br>
            <a:r>
              <a:rPr lang="zh-TW" altLang="en-US" dirty="0" smtClean="0">
                <a:latin typeface="微軟正黑體" panose="020B0604030504040204" pitchFamily="34" charset="-120"/>
                <a:ea typeface="微軟正黑體" panose="020B0604030504040204" pitchFamily="34" charset="-120"/>
              </a:rPr>
              <a:t>餐旅群</a:t>
            </a:r>
            <a:endParaRPr lang="en-US" altLang="zh-TW" dirty="0" smtClean="0">
              <a:latin typeface="微軟正黑體" panose="020B0604030504040204" pitchFamily="34" charset="-120"/>
              <a:ea typeface="微軟正黑體" panose="020B0604030504040204" pitchFamily="34" charset="-120"/>
            </a:endParaRPr>
          </a:p>
          <a:p>
            <a:pPr algn="ctr"/>
            <a:r>
              <a:rPr lang="zh-TW" altLang="en-US" dirty="0" smtClean="0">
                <a:latin typeface="微軟正黑體" panose="020B0604030504040204" pitchFamily="34" charset="-120"/>
                <a:ea typeface="微軟正黑體" panose="020B0604030504040204" pitchFamily="34" charset="-120"/>
              </a:rPr>
              <a:t>家政群幼保科</a:t>
            </a:r>
            <a:endParaRPr lang="en-US" altLang="zh-TW" dirty="0" smtClean="0">
              <a:latin typeface="微軟正黑體" panose="020B0604030504040204" pitchFamily="34" charset="-120"/>
              <a:ea typeface="微軟正黑體" panose="020B0604030504040204" pitchFamily="34" charset="-120"/>
            </a:endParaRPr>
          </a:p>
          <a:p>
            <a:pPr algn="ctr"/>
            <a:r>
              <a:rPr lang="zh-TW" altLang="en-US" dirty="0" smtClean="0">
                <a:latin typeface="微軟正黑體" panose="020B0604030504040204" pitchFamily="34" charset="-120"/>
                <a:ea typeface="微軟正黑體" panose="020B0604030504040204" pitchFamily="34" charset="-120"/>
              </a:rPr>
              <a:t>家政群照服科</a:t>
            </a:r>
            <a:endParaRPr lang="zh-TW" altLang="en-US" dirty="0">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58346272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文本框 10"/>
          <p:cNvSpPr txBox="1"/>
          <p:nvPr/>
        </p:nvSpPr>
        <p:spPr>
          <a:xfrm>
            <a:off x="2846616" y="2550497"/>
            <a:ext cx="3450768" cy="1015663"/>
          </a:xfrm>
          <a:prstGeom prst="rect">
            <a:avLst/>
          </a:prstGeom>
          <a:noFill/>
        </p:spPr>
        <p:txBody>
          <a:bodyPr wrap="square" rtlCol="0">
            <a:spAutoFit/>
          </a:bodyPr>
          <a:lstStyle/>
          <a:p>
            <a:pPr algn="ctr"/>
            <a:r>
              <a:rPr lang="zh-TW" altLang="en-US" sz="6000" dirty="0">
                <a:solidFill>
                  <a:schemeClr val="accent1">
                    <a:lumMod val="75000"/>
                  </a:schemeClr>
                </a:solidFill>
                <a:effectLst>
                  <a:outerShdw blurRad="38100" dist="38100" dir="2700000" algn="tl">
                    <a:srgbClr val="000000">
                      <a:alpha val="43137"/>
                    </a:srgbClr>
                  </a:outerShdw>
                </a:effectLst>
                <a:latin typeface="華康龍門石碑" panose="03000709000000000000" pitchFamily="65" charset="-120"/>
                <a:ea typeface="華康龍門石碑" panose="03000709000000000000" pitchFamily="65" charset="-120"/>
              </a:rPr>
              <a:t>敬請指教</a:t>
            </a:r>
            <a:endParaRPr lang="zh-CN" altLang="en-US" sz="6000" dirty="0">
              <a:solidFill>
                <a:schemeClr val="accent1">
                  <a:lumMod val="75000"/>
                </a:schemeClr>
              </a:solidFill>
              <a:effectLst>
                <a:outerShdw blurRad="38100" dist="38100" dir="2700000" algn="tl">
                  <a:srgbClr val="000000">
                    <a:alpha val="43137"/>
                  </a:srgbClr>
                </a:outerShdw>
              </a:effectLst>
              <a:latin typeface="華康龍門石碑" panose="03000709000000000000" pitchFamily="65" charset="-120"/>
              <a:ea typeface="華康龍門石碑" panose="03000709000000000000" pitchFamily="65" charset="-120"/>
            </a:endParaRPr>
          </a:p>
        </p:txBody>
      </p:sp>
      <p:pic>
        <p:nvPicPr>
          <p:cNvPr id="76" name="Picture 2" descr="D:\森\北護\北護素材\A601_基本組合(一).gif"/>
          <p:cNvPicPr>
            <a:picLocks noChangeAspect="1" noChangeArrowheads="1"/>
          </p:cNvPicPr>
          <p:nvPr/>
        </p:nvPicPr>
        <p:blipFill>
          <a:blip r:embed="rId3" cstate="print"/>
          <a:srcRect/>
          <a:stretch>
            <a:fillRect/>
          </a:stretch>
        </p:blipFill>
        <p:spPr bwMode="auto">
          <a:xfrm>
            <a:off x="1400029" y="1109091"/>
            <a:ext cx="6343942" cy="1080000"/>
          </a:xfrm>
          <a:prstGeom prst="rect">
            <a:avLst/>
          </a:prstGeom>
          <a:noFill/>
        </p:spPr>
      </p:pic>
      <p:pic>
        <p:nvPicPr>
          <p:cNvPr id="6" name="圖片 5"/>
          <p:cNvPicPr>
            <a:picLocks noChangeAspect="1"/>
          </p:cNvPicPr>
          <p:nvPr/>
        </p:nvPicPr>
        <p:blipFill>
          <a:blip r:embed="rId4" cstate="print">
            <a:extLst>
              <a:ext uri="{BEBA8EAE-BF5A-486C-A8C5-ECC9F3942E4B}">
                <a14:imgProps xmlns:a14="http://schemas.microsoft.com/office/drawing/2010/main">
                  <a14:imgLayer r:embed="rId5">
                    <a14:imgEffect>
                      <a14:backgroundRemoval t="7197" b="89899" l="3125" r="96165">
                        <a14:foregroundMark x1="42188" y1="45328" x2="43324" y2="46338"/>
                        <a14:foregroundMark x1="45384" y1="48990" x2="47443" y2="52399"/>
                        <a14:foregroundMark x1="49432" y1="56566" x2="49645" y2="57197"/>
                        <a14:foregroundMark x1="49787" y1="57576" x2="49787" y2="57576"/>
                        <a14:foregroundMark x1="70099" y1="60606" x2="75710" y2="71717"/>
                        <a14:foregroundMark x1="75284" y1="32323" x2="78125" y2="24116"/>
                      </a14:backgroundRemoval>
                    </a14:imgEffect>
                  </a14:imgLayer>
                </a14:imgProps>
              </a:ext>
              <a:ext uri="{28A0092B-C50C-407E-A947-70E740481C1C}">
                <a14:useLocalDpi xmlns:a14="http://schemas.microsoft.com/office/drawing/2010/main" val="0"/>
              </a:ext>
            </a:extLst>
          </a:blip>
          <a:stretch>
            <a:fillRect/>
          </a:stretch>
        </p:blipFill>
        <p:spPr>
          <a:xfrm>
            <a:off x="1874520" y="3566160"/>
            <a:ext cx="5852160" cy="3291840"/>
          </a:xfrm>
          <a:prstGeom prst="rect">
            <a:avLst/>
          </a:prstGeom>
        </p:spPr>
      </p:pic>
      <p:sp>
        <p:nvSpPr>
          <p:cNvPr id="77" name="矩形 76"/>
          <p:cNvSpPr/>
          <p:nvPr/>
        </p:nvSpPr>
        <p:spPr>
          <a:xfrm>
            <a:off x="0" y="2971605"/>
            <a:ext cx="2846616" cy="189081"/>
          </a:xfrm>
          <a:prstGeom prst="rect">
            <a:avLst/>
          </a:prstGeom>
          <a:solidFill>
            <a:schemeClr val="accent1">
              <a:lumMod val="40000"/>
              <a:lumOff val="60000"/>
            </a:schemeClr>
          </a:solidFill>
          <a:ln>
            <a:noFill/>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zh-TW" altLang="en-US"/>
          </a:p>
        </p:txBody>
      </p:sp>
      <p:sp>
        <p:nvSpPr>
          <p:cNvPr id="78" name="矩形 77"/>
          <p:cNvSpPr/>
          <p:nvPr/>
        </p:nvSpPr>
        <p:spPr>
          <a:xfrm>
            <a:off x="6297384" y="2971606"/>
            <a:ext cx="2859316" cy="189080"/>
          </a:xfrm>
          <a:prstGeom prst="rect">
            <a:avLst/>
          </a:prstGeom>
          <a:solidFill>
            <a:schemeClr val="accent1">
              <a:lumMod val="40000"/>
              <a:lumOff val="60000"/>
            </a:schemeClr>
          </a:solidFill>
          <a:ln>
            <a:noFill/>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zh-TW" altLang="en-US"/>
          </a:p>
        </p:txBody>
      </p:sp>
      <p:sp>
        <p:nvSpPr>
          <p:cNvPr id="79" name="矩形 78"/>
          <p:cNvSpPr/>
          <p:nvPr/>
        </p:nvSpPr>
        <p:spPr>
          <a:xfrm>
            <a:off x="0" y="3160686"/>
            <a:ext cx="2846616" cy="217514"/>
          </a:xfrm>
          <a:prstGeom prst="rect">
            <a:avLst/>
          </a:prstGeom>
          <a:solidFill>
            <a:schemeClr val="accent1">
              <a:lumMod val="20000"/>
              <a:lumOff val="80000"/>
            </a:schemeClr>
          </a:solidFill>
          <a:ln>
            <a:noFill/>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zh-TW" altLang="en-US"/>
          </a:p>
        </p:txBody>
      </p:sp>
      <p:sp>
        <p:nvSpPr>
          <p:cNvPr id="84" name="矩形 83"/>
          <p:cNvSpPr/>
          <p:nvPr/>
        </p:nvSpPr>
        <p:spPr>
          <a:xfrm>
            <a:off x="6297383" y="3160686"/>
            <a:ext cx="2857196" cy="217514"/>
          </a:xfrm>
          <a:prstGeom prst="rect">
            <a:avLst/>
          </a:prstGeom>
          <a:solidFill>
            <a:schemeClr val="accent1">
              <a:lumMod val="20000"/>
              <a:lumOff val="80000"/>
            </a:schemeClr>
          </a:solidFill>
          <a:ln>
            <a:noFill/>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zh-TW" altLang="en-US"/>
          </a:p>
        </p:txBody>
      </p:sp>
      <p:sp>
        <p:nvSpPr>
          <p:cNvPr id="85" name="矩形 84"/>
          <p:cNvSpPr/>
          <p:nvPr/>
        </p:nvSpPr>
        <p:spPr>
          <a:xfrm>
            <a:off x="1" y="2783646"/>
            <a:ext cx="2846616" cy="187959"/>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b="1" dirty="0">
              <a:solidFill>
                <a:schemeClr val="bg1"/>
              </a:solidFill>
              <a:latin typeface="微软雅黑" panose="020B0503020204020204" pitchFamily="34" charset="-122"/>
              <a:ea typeface="微软雅黑" panose="020B0503020204020204" pitchFamily="34" charset="-122"/>
            </a:endParaRPr>
          </a:p>
        </p:txBody>
      </p:sp>
      <p:sp>
        <p:nvSpPr>
          <p:cNvPr id="86" name="矩形 85"/>
          <p:cNvSpPr/>
          <p:nvPr/>
        </p:nvSpPr>
        <p:spPr>
          <a:xfrm>
            <a:off x="6297383" y="2783646"/>
            <a:ext cx="2846616" cy="187959"/>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b="1" dirty="0">
              <a:solidFill>
                <a:schemeClr val="bg1"/>
              </a:solidFill>
              <a:latin typeface="微软雅黑" panose="020B0503020204020204" pitchFamily="34" charset="-122"/>
              <a:ea typeface="微软雅黑" panose="020B0503020204020204" pitchFamily="34" charset="-122"/>
            </a:endParaRPr>
          </a:p>
        </p:txBody>
      </p:sp>
    </p:spTree>
    <p:custDataLst>
      <p:tags r:id="rId1"/>
    </p:custDataLst>
    <p:extLst>
      <p:ext uri="{BB962C8B-B14F-4D97-AF65-F5344CB8AC3E}">
        <p14:creationId xmlns:p14="http://schemas.microsoft.com/office/powerpoint/2010/main" val="434296882"/>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MH" val="20150812142146"/>
  <p:tag name="MH_LIBRARY" val="GRAPHIC"/>
</p:tagLst>
</file>

<file path=ppt/theme/theme1.xml><?xml version="1.0" encoding="utf-8"?>
<a:theme xmlns:a="http://schemas.openxmlformats.org/drawingml/2006/main" name="Office 主题">
  <a:themeElements>
    <a:clrScheme name="Office 佈景主題">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佈景主題">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佈景主題">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Office Theme</Template>
  <TotalTime>1784</TotalTime>
  <Words>787</Words>
  <Application>Microsoft Office PowerPoint</Application>
  <PresentationFormat>如螢幕大小 (4:3)</PresentationFormat>
  <Paragraphs>170</Paragraphs>
  <Slides>10</Slides>
  <Notes>1</Notes>
  <HiddenSlides>0</HiddenSlides>
  <MMClips>0</MMClips>
  <ScaleCrop>false</ScaleCrop>
  <HeadingPairs>
    <vt:vector size="6" baseType="variant">
      <vt:variant>
        <vt:lpstr>使用字型</vt:lpstr>
      </vt:variant>
      <vt:variant>
        <vt:i4>10</vt:i4>
      </vt:variant>
      <vt:variant>
        <vt:lpstr>佈景主題</vt:lpstr>
      </vt:variant>
      <vt:variant>
        <vt:i4>1</vt:i4>
      </vt:variant>
      <vt:variant>
        <vt:lpstr>投影片標題</vt:lpstr>
      </vt:variant>
      <vt:variant>
        <vt:i4>10</vt:i4>
      </vt:variant>
    </vt:vector>
  </HeadingPairs>
  <TitlesOfParts>
    <vt:vector size="21" baseType="lpstr">
      <vt:lpstr>Calibri</vt:lpstr>
      <vt:lpstr>Microsoft YaHei</vt:lpstr>
      <vt:lpstr>微軟正黑體</vt:lpstr>
      <vt:lpstr>Times New Roman</vt:lpstr>
      <vt:lpstr>華康龍門石碑</vt:lpstr>
      <vt:lpstr>Calibri Light</vt:lpstr>
      <vt:lpstr>Arial</vt:lpstr>
      <vt:lpstr>SimSun</vt:lpstr>
      <vt:lpstr>標楷體</vt:lpstr>
      <vt:lpstr>新細明體</vt:lpstr>
      <vt:lpstr>Office 主题</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vector>
  </TitlesOfParts>
  <Company>China</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國立臺北護理健康大學</dc:title>
  <dc:creator>教學卓越中心</dc:creator>
  <cp:lastModifiedBy>shaoyu</cp:lastModifiedBy>
  <cp:revision>120</cp:revision>
  <cp:lastPrinted>2018-05-31T01:40:07Z</cp:lastPrinted>
  <dcterms:created xsi:type="dcterms:W3CDTF">2015-08-12T02:19:42Z</dcterms:created>
  <dcterms:modified xsi:type="dcterms:W3CDTF">2018-12-19T07:42:01Z</dcterms:modified>
</cp:coreProperties>
</file>