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56" r:id="rId2"/>
    <p:sldId id="302" r:id="rId3"/>
    <p:sldId id="293" r:id="rId4"/>
    <p:sldId id="294" r:id="rId5"/>
    <p:sldId id="296" r:id="rId6"/>
    <p:sldId id="295" r:id="rId7"/>
    <p:sldId id="292" r:id="rId8"/>
    <p:sldId id="297" r:id="rId9"/>
    <p:sldId id="298" r:id="rId10"/>
    <p:sldId id="275" r:id="rId11"/>
  </p:sldIdLst>
  <p:sldSz cx="9144000" cy="6858000" type="screen4x3"/>
  <p:notesSz cx="6735763" cy="9866313"/>
  <p:embeddedFontLst>
    <p:embeddedFont>
      <p:font typeface="Calibri" panose="020F0502020204030204" pitchFamily="34" charset="0"/>
      <p:regular r:id="rId14"/>
      <p:bold r:id="rId15"/>
      <p:italic r:id="rId16"/>
      <p:boldItalic r:id="rId17"/>
    </p:embeddedFont>
    <p:embeddedFont>
      <p:font typeface="標楷體" panose="03000509000000000000" pitchFamily="65" charset="-120"/>
      <p:regular r:id="rId18"/>
    </p:embeddedFont>
    <p:embeddedFont>
      <p:font typeface="Calibri Light" panose="020F0302020204030204" pitchFamily="34" charset="0"/>
      <p:regular r:id="rId19"/>
      <p:italic r:id="rId20"/>
    </p:embeddedFont>
    <p:embeddedFont>
      <p:font typeface="Microsoft YaHei" panose="020B0503020204020204" pitchFamily="34" charset="-122"/>
      <p:regular r:id="rId21"/>
      <p:bold r:id="rId22"/>
    </p:embeddedFont>
    <p:embeddedFont>
      <p:font typeface="SimSun" panose="02010600030101010101" pitchFamily="2" charset="-122"/>
      <p:regular r:id="rId23"/>
    </p:embeddedFont>
    <p:embeddedFont>
      <p:font typeface="微軟正黑體" panose="020B0604030504040204" pitchFamily="34" charset="-120"/>
      <p:regular r:id="rId24"/>
      <p:bold r:id="rId25"/>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08"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66CCFF"/>
    <a:srgbClr val="5E907F"/>
    <a:srgbClr val="39B44C"/>
    <a:srgbClr val="0D8942"/>
    <a:srgbClr val="61953D"/>
    <a:srgbClr val="FF99FF"/>
    <a:srgbClr val="118942"/>
    <a:srgbClr val="15673A"/>
    <a:srgbClr val="3335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E9639D4-E3E2-4D34-9284-5A2195B3D0D7}" styleName="淺色樣式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佈景主題樣式 2 - 輔色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6429" autoAdjust="0"/>
  </p:normalViewPr>
  <p:slideViewPr>
    <p:cSldViewPr snapToGrid="0">
      <p:cViewPr varScale="1">
        <p:scale>
          <a:sx n="76" d="100"/>
          <a:sy n="76" d="100"/>
        </p:scale>
        <p:origin x="252"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786" y="72"/>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smtClean="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smtClean="0">
              <a:latin typeface="微軟正黑體" panose="020B0604030504040204" pitchFamily="34" charset="-120"/>
              <a:ea typeface="微軟正黑體" panose="020B0604030504040204" pitchFamily="34" charset="-120"/>
            </a:rPr>
            <a:t>微調課程內容，提前告知學生產業現況</a:t>
          </a:r>
          <a:endParaRPr lang="zh-TW" altLang="en-US" sz="1800" b="1" dirty="0">
            <a:latin typeface="微軟正黑體" panose="020B0604030504040204" pitchFamily="34" charset="-120"/>
            <a:ea typeface="微軟正黑體" panose="020B0604030504040204" pitchFamily="34" charset="-120"/>
          </a:endParaRP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smtClean="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endParaRPr lang="zh-TW" altLang="en-US" sz="1800" b="1" dirty="0">
            <a:solidFill>
              <a:schemeClr val="tx1"/>
            </a:solidFill>
            <a:latin typeface="微軟正黑體" panose="020B0604030504040204" pitchFamily="34" charset="-120"/>
            <a:ea typeface="微軟正黑體" panose="020B0604030504040204" pitchFamily="34" charset="-120"/>
          </a:endParaRP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smtClean="0">
              <a:latin typeface="微軟正黑體" panose="020B0604030504040204" pitchFamily="34" charset="-120"/>
              <a:ea typeface="微軟正黑體" panose="020B0604030504040204" pitchFamily="34" charset="-120"/>
            </a:rPr>
            <a:t>加強宣導或修正該門課為必修</a:t>
          </a:r>
          <a:endParaRPr lang="zh-TW" altLang="en-US" sz="1800" b="1" dirty="0">
            <a:latin typeface="微軟正黑體" panose="020B0604030504040204" pitchFamily="34" charset="-120"/>
            <a:ea typeface="微軟正黑體" panose="020B0604030504040204" pitchFamily="34" charset="-120"/>
          </a:endParaRP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t>
        <a:bodyPr/>
        <a:lstStyle/>
        <a:p>
          <a:endParaRPr lang="zh-TW" altLang="en-US"/>
        </a:p>
      </dgm:t>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t>
        <a:bodyPr/>
        <a:lstStyle/>
        <a:p>
          <a:endParaRPr lang="zh-TW" altLang="en-US"/>
        </a:p>
      </dgm:t>
    </dgm:pt>
    <dgm:pt modelId="{39E8B5A8-2DEA-4928-B3DD-8C7E5E709711}" type="pres">
      <dgm:prSet presAssocID="{CFF255AA-6678-4485-AC2B-7A1817E9B5FA}" presName="childShp" presStyleLbl="bgAccFollowNode1" presStyleIdx="0" presStyleCnt="2">
        <dgm:presLayoutVars>
          <dgm:bulletEnabled val="1"/>
        </dgm:presLayoutVars>
      </dgm:prSet>
      <dgm:spPr/>
      <dgm:t>
        <a:bodyPr/>
        <a:lstStyle/>
        <a:p>
          <a:endParaRPr lang="zh-TW" altLang="en-US"/>
        </a:p>
      </dgm:t>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t>
        <a:bodyPr/>
        <a:lstStyle/>
        <a:p>
          <a:endParaRPr lang="zh-TW" altLang="en-US"/>
        </a:p>
      </dgm:t>
    </dgm:pt>
    <dgm:pt modelId="{C789A628-C85E-437A-82E7-A2305A6B1C9E}" type="pres">
      <dgm:prSet presAssocID="{268AD06C-4E79-4341-93AF-ED7242D8ACBB}" presName="childShp" presStyleLbl="bgAccFollowNode1" presStyleIdx="1" presStyleCnt="2">
        <dgm:presLayoutVars>
          <dgm:bulletEnabled val="1"/>
        </dgm:presLayoutVars>
      </dgm:prSet>
      <dgm:spPr/>
      <dgm:t>
        <a:bodyPr/>
        <a:lstStyle/>
        <a:p>
          <a:endParaRPr lang="zh-TW" altLang="en-US"/>
        </a:p>
      </dgm:t>
    </dgm:pt>
  </dgm:ptLst>
  <dgm:cxnLst>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87FA3D5-CCF9-40F4-808C-F7DE2FDAE4F3}" type="presOf" srcId="{D4EB75FE-B679-40D7-8CF8-C16B8877F0CC}" destId="{C789A628-C85E-437A-82E7-A2305A6B1C9E}" srcOrd="0" destOrd="0" presId="urn:microsoft.com/office/officeart/2005/8/layout/vList6"/>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03313D58-FE7B-4746-9BA6-7455E02F4B1A}" srcId="{B0F5CF08-BAC0-4C0B-BADD-F5B6CD07B062}" destId="{268AD06C-4E79-4341-93AF-ED7242D8ACBB}" srcOrd="1" destOrd="0" parTransId="{08401202-8148-4306-9483-29690DFFF4E1}" sibTransId="{A54EF59E-C273-4EF4-A062-24A001B29483}"/>
    <dgm:cxn modelId="{7F55094C-DFB2-41CF-AA72-FEF762EE352B}" srcId="{268AD06C-4E79-4341-93AF-ED7242D8ACBB}" destId="{D4EB75FE-B679-40D7-8CF8-C16B8877F0CC}" srcOrd="0" destOrd="0" parTransId="{EB1ED858-4582-46A7-9D03-B41CF32F3101}" sibTransId="{CF5DCCA2-D625-4BE7-A459-62C2ABF6C9E5}"/>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smtClean="0">
              <a:latin typeface="微軟正黑體" panose="020B0604030504040204" pitchFamily="34" charset="-120"/>
              <a:ea typeface="微軟正黑體" panose="020B0604030504040204" pitchFamily="34" charset="-120"/>
            </a:rPr>
            <a:t>微調課程內容，提前告知學生產業現況</a:t>
          </a:r>
          <a:endParaRPr lang="zh-TW" altLang="en-US" sz="1800" b="1" kern="1200" dirty="0">
            <a:latin typeface="微軟正黑體" panose="020B0604030504040204" pitchFamily="34" charset="-120"/>
            <a:ea typeface="微軟正黑體" panose="020B0604030504040204" pitchFamily="34" charset="-120"/>
          </a:endParaRP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l" defTabSz="800100" fontAlgn="ctr">
            <a:lnSpc>
              <a:spcPts val="1800"/>
            </a:lnSpc>
            <a:spcBef>
              <a:spcPct val="0"/>
            </a:spcBef>
            <a:spcAft>
              <a:spcPct val="35000"/>
            </a:spcAft>
          </a:pPr>
          <a:r>
            <a:rPr lang="zh-TW" altLang="en-US" sz="1800" b="1" kern="1200" dirty="0" smtClean="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endParaRPr lang="zh-TW" altLang="en-US" sz="1800" b="1" kern="1200" dirty="0">
            <a:solidFill>
              <a:schemeClr val="tx1"/>
            </a:solidFill>
            <a:latin typeface="微軟正黑體" panose="020B0604030504040204" pitchFamily="34" charset="-120"/>
            <a:ea typeface="微軟正黑體" panose="020B0604030504040204" pitchFamily="34" charset="-120"/>
          </a:endParaRP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smtClean="0">
              <a:latin typeface="微軟正黑體" panose="020B0604030504040204" pitchFamily="34" charset="-120"/>
              <a:ea typeface="微軟正黑體" panose="020B0604030504040204" pitchFamily="34" charset="-120"/>
            </a:rPr>
            <a:t>加強宣導或修正該門課為必修</a:t>
          </a:r>
          <a:endParaRPr lang="zh-TW" altLang="en-US" sz="1800" b="1" kern="1200" dirty="0">
            <a:latin typeface="微軟正黑體" panose="020B0604030504040204" pitchFamily="34" charset="-120"/>
            <a:ea typeface="微軟正黑體" panose="020B0604030504040204" pitchFamily="34" charset="-120"/>
          </a:endParaRP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l" defTabSz="800100" fontAlgn="ctr">
            <a:lnSpc>
              <a:spcPts val="1800"/>
            </a:lnSpc>
            <a:spcBef>
              <a:spcPct val="0"/>
            </a:spcBef>
            <a:spcAft>
              <a:spcPct val="35000"/>
            </a:spcAft>
          </a:pPr>
          <a:r>
            <a:rPr lang="zh-TW" altLang="en-US" sz="1800" b="1" kern="1200" dirty="0" smtClean="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endParaRPr lang="zh-TW" altLang="en-US" sz="1800" b="1" kern="1200" dirty="0">
            <a:solidFill>
              <a:schemeClr val="tx1"/>
            </a:solidFill>
            <a:latin typeface="微軟正黑體" panose="020B0604030504040204" pitchFamily="34" charset="-120"/>
            <a:ea typeface="微軟正黑體" panose="020B0604030504040204" pitchFamily="34" charset="-120"/>
          </a:endParaRPr>
        </a:p>
      </dsp:txBody>
      <dsp:txXfrm>
        <a:off x="65408" y="1539628"/>
        <a:ext cx="2833265" cy="1209072"/>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endParaRPr lang="zh-TW" altLang="en-US" dirty="0"/>
          </a:p>
        </p:txBody>
      </p:sp>
      <p:sp>
        <p:nvSpPr>
          <p:cNvPr id="4" name="頁尾版面配置區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endParaRPr lang="zh-TW" altLang="en-US" dirty="0"/>
          </a:p>
        </p:txBody>
      </p:sp>
    </p:spTree>
    <p:extLst>
      <p:ext uri="{BB962C8B-B14F-4D97-AF65-F5344CB8AC3E}">
        <p14:creationId xmlns:p14="http://schemas.microsoft.com/office/powerpoint/2010/main" val="38416206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D6AF22A0-5D18-4938-9B46-BA30036CE8B6}"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DF1E052A-2EBC-4B74-A357-7680FE8AB0DA}" type="slidenum">
              <a:rPr lang="zh-CN" altLang="en-US" smtClean="0"/>
              <a:t>‹#›</a:t>
            </a:fld>
            <a:endParaRPr lang="zh-CN" altLang="en-US"/>
          </a:p>
        </p:txBody>
      </p:sp>
    </p:spTree>
    <p:extLst>
      <p:ext uri="{BB962C8B-B14F-4D97-AF65-F5344CB8AC3E}">
        <p14:creationId xmlns:p14="http://schemas.microsoft.com/office/powerpoint/2010/main" val="171292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F1E052A-2EBC-4B74-A357-7680FE8AB0DA}" type="slidenum">
              <a:rPr lang="zh-CN" altLang="en-US" smtClean="0"/>
              <a:t>7</a:t>
            </a:fld>
            <a:endParaRPr lang="zh-CN" altLang="en-US"/>
          </a:p>
        </p:txBody>
      </p:sp>
    </p:spTree>
    <p:extLst>
      <p:ext uri="{BB962C8B-B14F-4D97-AF65-F5344CB8AC3E}">
        <p14:creationId xmlns:p14="http://schemas.microsoft.com/office/powerpoint/2010/main" val="2081850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4157060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481659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797184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3662288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157826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3330902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804487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578826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199416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827849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213756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4FCEB-3CEB-4F8F-903C-1FFE92E26B38}" type="datetimeFigureOut">
              <a:rPr lang="zh-CN" altLang="en-US" smtClean="0"/>
              <a:t>2019/5/16</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CDF64-9D7C-42D0-A4C0-72F758557599}" type="slidenum">
              <a:rPr lang="zh-CN" altLang="en-US" smtClean="0"/>
              <a:t>‹#›</a:t>
            </a:fld>
            <a:endParaRPr lang="zh-CN" altLang="en-US"/>
          </a:p>
        </p:txBody>
      </p:sp>
    </p:spTree>
    <p:extLst>
      <p:ext uri="{BB962C8B-B14F-4D97-AF65-F5344CB8AC3E}">
        <p14:creationId xmlns:p14="http://schemas.microsoft.com/office/powerpoint/2010/main" val="23099577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7.xml"/><Relationship Id="rId1" Type="http://schemas.openxmlformats.org/officeDocument/2006/relationships/tags" Target="../tags/tag1.xml"/><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6" y="0"/>
            <a:ext cx="9145196" cy="6857999"/>
          </a:xfrm>
          <a:prstGeom prst="rect">
            <a:avLst/>
          </a:prstGeom>
        </p:spPr>
      </p:pic>
      <p:sp>
        <p:nvSpPr>
          <p:cNvPr id="35" name="文本框 34"/>
          <p:cNvSpPr txBox="1"/>
          <p:nvPr/>
        </p:nvSpPr>
        <p:spPr>
          <a:xfrm>
            <a:off x="-331481" y="4348207"/>
            <a:ext cx="9835989" cy="707886"/>
          </a:xfrm>
          <a:prstGeom prst="rect">
            <a:avLst/>
          </a:prstGeom>
          <a:noFill/>
        </p:spPr>
        <p:txBody>
          <a:bodyPr wrap="square" rtlCol="0">
            <a:spAutoFit/>
          </a:bodyPr>
          <a:lstStyle/>
          <a:p>
            <a:pPr lvl="0" algn="ctr">
              <a:spcBef>
                <a:spcPct val="0"/>
              </a:spcBef>
              <a:defRPr/>
            </a:pPr>
            <a:r>
              <a:rPr lang="en-US" altLang="zh-TW" sz="4000" dirty="0" smtClean="0">
                <a:latin typeface="標楷體" panose="03000509000000000000" pitchFamily="65" charset="-120"/>
                <a:ea typeface="標楷體" panose="03000509000000000000" pitchFamily="65" charset="-120"/>
              </a:rPr>
              <a:t>107-2</a:t>
            </a:r>
            <a:r>
              <a:rPr lang="zh-TW" altLang="en-US" sz="4000" dirty="0" smtClean="0">
                <a:latin typeface="標楷體" panose="03000509000000000000" pitchFamily="65" charset="-120"/>
                <a:ea typeface="標楷體" panose="03000509000000000000" pitchFamily="65" charset="-120"/>
              </a:rPr>
              <a:t>長期</a:t>
            </a:r>
            <a:r>
              <a:rPr lang="zh-TW" altLang="en-US" sz="4000" dirty="0">
                <a:latin typeface="標楷體" panose="03000509000000000000" pitchFamily="65" charset="-120"/>
                <a:ea typeface="標楷體" panose="03000509000000000000" pitchFamily="65" charset="-120"/>
              </a:rPr>
              <a:t>照</a:t>
            </a:r>
            <a:r>
              <a:rPr lang="zh-TW" altLang="en-US" sz="4000" dirty="0" smtClean="0">
                <a:latin typeface="標楷體" panose="03000509000000000000" pitchFamily="65" charset="-120"/>
                <a:ea typeface="標楷體" panose="03000509000000000000" pitchFamily="65" charset="-120"/>
              </a:rPr>
              <a:t>護核心模</a:t>
            </a:r>
            <a:r>
              <a:rPr lang="zh-TW" altLang="en-US" sz="4000" dirty="0">
                <a:latin typeface="標楷體" panose="03000509000000000000" pitchFamily="65" charset="-120"/>
                <a:ea typeface="標楷體" panose="03000509000000000000" pitchFamily="65" charset="-120"/>
              </a:rPr>
              <a:t>組</a:t>
            </a:r>
            <a:r>
              <a:rPr lang="zh-TW" altLang="en-US" sz="4000" dirty="0" smtClean="0">
                <a:latin typeface="標楷體" panose="03000509000000000000" pitchFamily="65" charset="-120"/>
                <a:ea typeface="標楷體" panose="03000509000000000000" pitchFamily="65" charset="-120"/>
              </a:rPr>
              <a:t>課程成果</a:t>
            </a:r>
            <a:endParaRPr lang="en-US" altLang="zh-TW" sz="4000" dirty="0">
              <a:latin typeface="標楷體" panose="03000509000000000000" pitchFamily="65" charset="-120"/>
              <a:ea typeface="標楷體" panose="03000509000000000000" pitchFamily="65" charset="-120"/>
            </a:endParaRPr>
          </a:p>
        </p:txBody>
      </p:sp>
      <p:sp>
        <p:nvSpPr>
          <p:cNvPr id="44" name="文本框 43"/>
          <p:cNvSpPr txBox="1"/>
          <p:nvPr/>
        </p:nvSpPr>
        <p:spPr>
          <a:xfrm>
            <a:off x="1601184" y="5321443"/>
            <a:ext cx="5940438" cy="954107"/>
          </a:xfrm>
          <a:prstGeom prst="rect">
            <a:avLst/>
          </a:prstGeom>
          <a:noFill/>
        </p:spPr>
        <p:txBody>
          <a:bodyPr wrap="square" rtlCol="0">
            <a:spAutoFit/>
          </a:bodyPr>
          <a:lstStyle/>
          <a:p>
            <a:pPr lvl="0"/>
            <a:r>
              <a:rPr lang="zh-TW" altLang="en-US" sz="2800" dirty="0" smtClean="0">
                <a:latin typeface="標楷體" panose="03000509000000000000" pitchFamily="65" charset="-120"/>
                <a:ea typeface="標楷體" panose="03000509000000000000" pitchFamily="65" charset="-120"/>
              </a:rPr>
              <a:t>　學校</a:t>
            </a:r>
            <a:r>
              <a:rPr lang="zh-TW" altLang="en-US" sz="2800" dirty="0" smtClean="0">
                <a:latin typeface="標楷體" panose="03000509000000000000" pitchFamily="65" charset="-120"/>
                <a:ea typeface="標楷體" panose="03000509000000000000" pitchFamily="65" charset="-120"/>
              </a:rPr>
              <a:t>：ＯＯＯＯＯＯ</a:t>
            </a:r>
            <a:endParaRPr lang="en-US" altLang="zh-TW" sz="2800" dirty="0" smtClean="0">
              <a:latin typeface="標楷體" panose="03000509000000000000" pitchFamily="65" charset="-120"/>
              <a:ea typeface="標楷體" panose="03000509000000000000" pitchFamily="65" charset="-120"/>
            </a:endParaRPr>
          </a:p>
          <a:p>
            <a:pPr lvl="0"/>
            <a:r>
              <a:rPr lang="zh-TW" altLang="en-US" sz="2800" dirty="0" smtClean="0">
                <a:latin typeface="標楷體" panose="03000509000000000000" pitchFamily="65" charset="-120"/>
                <a:ea typeface="標楷體" panose="03000509000000000000" pitchFamily="65" charset="-120"/>
              </a:rPr>
              <a:t>分享者：ＯＯ</a:t>
            </a:r>
            <a:r>
              <a:rPr lang="zh-TW" altLang="en-US" sz="2800" dirty="0" smtClean="0">
                <a:latin typeface="標楷體" panose="03000509000000000000" pitchFamily="65" charset="-120"/>
                <a:ea typeface="標楷體" panose="03000509000000000000" pitchFamily="65" charset="-120"/>
              </a:rPr>
              <a:t>系 ＯＯＯ主任</a:t>
            </a:r>
            <a:endParaRPr lang="en-US" altLang="zh-TW" sz="2800" dirty="0">
              <a:latin typeface="標楷體" panose="03000509000000000000" pitchFamily="65" charset="-120"/>
              <a:ea typeface="標楷體" panose="03000509000000000000" pitchFamily="65" charset="-120"/>
            </a:endParaRPr>
          </a:p>
        </p:txBody>
      </p:sp>
      <p:sp>
        <p:nvSpPr>
          <p:cNvPr id="47" name="文字方塊 46"/>
          <p:cNvSpPr txBox="1"/>
          <p:nvPr/>
        </p:nvSpPr>
        <p:spPr>
          <a:xfrm>
            <a:off x="607427" y="3436526"/>
            <a:ext cx="7958175" cy="646331"/>
          </a:xfrm>
          <a:prstGeom prst="rect">
            <a:avLst/>
          </a:prstGeom>
          <a:noFill/>
        </p:spPr>
        <p:txBody>
          <a:bodyPr wrap="square" rtlCol="0">
            <a:spAutoFit/>
          </a:bodyPr>
          <a:lstStyle/>
          <a:p>
            <a:pPr algn="ctr">
              <a:spcBef>
                <a:spcPct val="0"/>
              </a:spcBef>
              <a:defRPr/>
            </a:pPr>
            <a:r>
              <a:rPr lang="zh-TW" altLang="en-US" sz="3600" dirty="0">
                <a:latin typeface="標楷體" panose="03000509000000000000" pitchFamily="65" charset="-120"/>
                <a:ea typeface="標楷體" panose="03000509000000000000" pitchFamily="65" charset="-120"/>
              </a:rPr>
              <a:t>教育部健康照護產學合作中心計畫</a:t>
            </a:r>
          </a:p>
        </p:txBody>
      </p:sp>
      <p:sp>
        <p:nvSpPr>
          <p:cNvPr id="6" name="矩形 5"/>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305198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2" y="492316"/>
            <a:ext cx="9144002" cy="1089739"/>
            <a:chOff x="-2" y="492316"/>
            <a:chExt cx="9144002" cy="1089739"/>
          </a:xfrm>
        </p:grpSpPr>
        <p:sp>
          <p:nvSpPr>
            <p:cNvPr id="5" name="矩形 4"/>
            <p:cNvSpPr/>
            <p:nvPr/>
          </p:nvSpPr>
          <p:spPr>
            <a:xfrm>
              <a:off x="6879770" y="492316"/>
              <a:ext cx="226423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6" name="矩形 5"/>
            <p:cNvSpPr/>
            <p:nvPr/>
          </p:nvSpPr>
          <p:spPr>
            <a:xfrm>
              <a:off x="-1"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a:solidFill>
                    <a:schemeClr val="bg1"/>
                  </a:solidFill>
                  <a:latin typeface="標楷體" panose="03000509000000000000" pitchFamily="65" charset="-120"/>
                  <a:ea typeface="標楷體" panose="03000509000000000000" pitchFamily="65" charset="-120"/>
                </a:rPr>
                <a:t>一</a:t>
              </a:r>
              <a:r>
                <a:rPr lang="zh-TW" altLang="en-US" sz="3600" dirty="0" smtClean="0">
                  <a:solidFill>
                    <a:schemeClr val="bg1"/>
                  </a:solidFill>
                  <a:latin typeface="標楷體" panose="03000509000000000000" pitchFamily="65" charset="-120"/>
                  <a:ea typeface="標楷體" panose="03000509000000000000" pitchFamily="65" charset="-120"/>
                </a:rPr>
                <a:t>、現有課程模組與未來規劃</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標楷體" panose="03000509000000000000" pitchFamily="65" charset="-120"/>
                <a:ea typeface="標楷體" panose="03000509000000000000" pitchFamily="65" charset="-120"/>
              </a:endParaRPr>
            </a:p>
          </p:txBody>
        </p:sp>
        <p:sp>
          <p:nvSpPr>
            <p:cNvPr id="7" name="矩形 6"/>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graphicFrame>
        <p:nvGraphicFramePr>
          <p:cNvPr id="9" name="內容版面配置區 8"/>
          <p:cNvGraphicFramePr>
            <a:graphicFrameLocks noGrp="1"/>
          </p:cNvGraphicFramePr>
          <p:nvPr>
            <p:ph idx="1"/>
            <p:extLst>
              <p:ext uri="{D42A27DB-BD31-4B8C-83A1-F6EECF244321}">
                <p14:modId xmlns:p14="http://schemas.microsoft.com/office/powerpoint/2010/main" val="3834355041"/>
              </p:ext>
            </p:extLst>
          </p:nvPr>
        </p:nvGraphicFramePr>
        <p:xfrm>
          <a:off x="354330" y="1923802"/>
          <a:ext cx="8435340" cy="1386708"/>
        </p:xfrm>
        <a:graphic>
          <a:graphicData uri="http://schemas.openxmlformats.org/drawingml/2006/table">
            <a:tbl>
              <a:tblPr firstRow="1" bandRow="1">
                <a:tableStyleId>{5940675A-B579-460E-94D1-54222C63F5DA}</a:tableStyleId>
              </a:tblPr>
              <a:tblGrid>
                <a:gridCol w="1154430"/>
                <a:gridCol w="697230"/>
                <a:gridCol w="925830"/>
                <a:gridCol w="697230"/>
                <a:gridCol w="925830"/>
                <a:gridCol w="697230"/>
                <a:gridCol w="925830"/>
                <a:gridCol w="697230"/>
                <a:gridCol w="925830"/>
                <a:gridCol w="788670"/>
              </a:tblGrid>
              <a:tr h="613155">
                <a:tc>
                  <a:txBody>
                    <a:bodyPr/>
                    <a:lstStyle/>
                    <a:p>
                      <a:pPr algn="ct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現有學制</a:t>
                      </a:r>
                      <a:endPar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5788">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tr>
            </a:tbl>
          </a:graphicData>
        </a:graphic>
      </p:graphicFrame>
      <p:sp>
        <p:nvSpPr>
          <p:cNvPr id="11" name="向下箭號 10"/>
          <p:cNvSpPr/>
          <p:nvPr/>
        </p:nvSpPr>
        <p:spPr>
          <a:xfrm>
            <a:off x="354329" y="3568453"/>
            <a:ext cx="1140031" cy="9262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標楷體" panose="03000509000000000000" pitchFamily="65" charset="-120"/>
              <a:ea typeface="標楷體" panose="03000509000000000000" pitchFamily="65" charset="-120"/>
            </a:endParaRPr>
          </a:p>
        </p:txBody>
      </p:sp>
      <p:graphicFrame>
        <p:nvGraphicFramePr>
          <p:cNvPr id="12" name="內容版面配置區 8"/>
          <p:cNvGraphicFramePr>
            <a:graphicFrameLocks noGrp="1"/>
          </p:cNvGraphicFramePr>
          <p:nvPr>
            <p:ph idx="1"/>
            <p:extLst>
              <p:ext uri="{D42A27DB-BD31-4B8C-83A1-F6EECF244321}">
                <p14:modId xmlns:p14="http://schemas.microsoft.com/office/powerpoint/2010/main" val="1634219800"/>
              </p:ext>
            </p:extLst>
          </p:nvPr>
        </p:nvGraphicFramePr>
        <p:xfrm>
          <a:off x="354329" y="4752671"/>
          <a:ext cx="8435340" cy="1757548"/>
        </p:xfrm>
        <a:graphic>
          <a:graphicData uri="http://schemas.openxmlformats.org/drawingml/2006/table">
            <a:tbl>
              <a:tblPr firstRow="1" bandRow="1">
                <a:tableStyleId>{5940675A-B579-460E-94D1-54222C63F5DA}</a:tableStyleId>
              </a:tblPr>
              <a:tblGrid>
                <a:gridCol w="1154430"/>
                <a:gridCol w="697230"/>
                <a:gridCol w="925830"/>
                <a:gridCol w="697230"/>
                <a:gridCol w="925830"/>
                <a:gridCol w="697230"/>
                <a:gridCol w="925830"/>
                <a:gridCol w="697230"/>
                <a:gridCol w="925830"/>
                <a:gridCol w="788670"/>
              </a:tblGrid>
              <a:tr h="613155">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20</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5788">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9</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4</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27</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tr>
            </a:tbl>
          </a:graphicData>
        </a:graphic>
      </p:graphicFrame>
      <p:sp>
        <p:nvSpPr>
          <p:cNvPr id="13" name="文字方塊 12"/>
          <p:cNvSpPr txBox="1"/>
          <p:nvPr/>
        </p:nvSpPr>
        <p:spPr>
          <a:xfrm>
            <a:off x="1616056" y="3708425"/>
            <a:ext cx="7527944" cy="646331"/>
          </a:xfrm>
          <a:prstGeom prst="rect">
            <a:avLst/>
          </a:prstGeom>
          <a:noFill/>
        </p:spPr>
        <p:txBody>
          <a:bodyPr wrap="square" rtlCol="0">
            <a:spAutoFit/>
          </a:bodyPr>
          <a:lstStyle/>
          <a:p>
            <a:r>
              <a:rPr lang="en-US" altLang="zh-TW" b="1" dirty="0" smtClean="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經評估「二技在職」學制可加入課程試辦，且在職生反映有課程需求。</a:t>
            </a:r>
            <a:endParaRPr lang="en-US" altLang="zh-TW" b="1" dirty="0" smtClean="0">
              <a:latin typeface="標楷體" panose="03000509000000000000" pitchFamily="65" charset="-120"/>
              <a:ea typeface="標楷體" panose="03000509000000000000" pitchFamily="65" charset="-120"/>
            </a:endParaRPr>
          </a:p>
          <a:p>
            <a:r>
              <a:rPr lang="en-US" altLang="zh-TW" b="1" dirty="0" smtClean="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因照管專員資格開放，二技先加入照管專員模組進行試辦。</a:t>
            </a:r>
            <a:endParaRPr lang="zh-TW" altLang="en-US" b="1" dirty="0">
              <a:latin typeface="標楷體" panose="03000509000000000000" pitchFamily="65" charset="-120"/>
              <a:ea typeface="標楷體" panose="03000509000000000000" pitchFamily="65" charset="-120"/>
            </a:endParaRPr>
          </a:p>
        </p:txBody>
      </p:sp>
      <p:sp>
        <p:nvSpPr>
          <p:cNvPr id="14" name="矩形 13"/>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6417112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內容版面配置區 1"/>
          <p:cNvGraphicFramePr>
            <a:graphicFrameLocks noGrp="1"/>
          </p:cNvGraphicFramePr>
          <p:nvPr>
            <p:ph idx="1"/>
            <p:extLst>
              <p:ext uri="{D42A27DB-BD31-4B8C-83A1-F6EECF244321}">
                <p14:modId xmlns:p14="http://schemas.microsoft.com/office/powerpoint/2010/main" val="1293020258"/>
              </p:ext>
            </p:extLst>
          </p:nvPr>
        </p:nvGraphicFramePr>
        <p:xfrm>
          <a:off x="162873" y="3246369"/>
          <a:ext cx="8818247" cy="3474720"/>
        </p:xfrm>
        <a:graphic>
          <a:graphicData uri="http://schemas.openxmlformats.org/drawingml/2006/table">
            <a:tbl>
              <a:tblPr firstRow="1" bandRow="1">
                <a:tableStyleId>{3B4B98B0-60AC-42C2-AFA5-B58CD77FA1E5}</a:tableStyleId>
              </a:tblPr>
              <a:tblGrid>
                <a:gridCol w="2583180"/>
                <a:gridCol w="1211580"/>
                <a:gridCol w="1440180"/>
                <a:gridCol w="685529"/>
                <a:gridCol w="685529"/>
                <a:gridCol w="2212249"/>
              </a:tblGrid>
              <a:tr h="314257">
                <a:tc>
                  <a:txBody>
                    <a:bodyPr/>
                    <a:lstStyle/>
                    <a:p>
                      <a:pPr algn="ctr"/>
                      <a:r>
                        <a:rPr lang="zh-TW" altLang="en-US" dirty="0" smtClean="0">
                          <a:latin typeface="標楷體" panose="03000509000000000000" pitchFamily="65" charset="-120"/>
                          <a:ea typeface="標楷體" panose="03000509000000000000" pitchFamily="65" charset="-120"/>
                        </a:rPr>
                        <a:t>課程名稱</a:t>
                      </a:r>
                      <a:endParaRPr lang="zh-TW" altLang="en-US" b="1"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職系</a:t>
                      </a:r>
                      <a:endParaRPr lang="zh-TW" altLang="en-US" b="1"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學制年級</a:t>
                      </a:r>
                      <a:endParaRPr lang="zh-TW" altLang="en-US" b="1"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類型</a:t>
                      </a:r>
                      <a:endParaRPr lang="zh-TW" altLang="en-US" b="1"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修課</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人數</a:t>
                      </a:r>
                      <a:endParaRPr lang="zh-TW" altLang="en-US" b="1"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備註</a:t>
                      </a:r>
                      <a:endParaRPr lang="zh-TW" altLang="en-US" b="1" dirty="0">
                        <a:latin typeface="標楷體" panose="03000509000000000000" pitchFamily="65" charset="-120"/>
                        <a:ea typeface="標楷體" panose="03000509000000000000" pitchFamily="65" charset="-120"/>
                      </a:endParaRPr>
                    </a:p>
                  </a:txBody>
                  <a:tcPr anchor="ctr"/>
                </a:tc>
              </a:tr>
              <a:tr h="1503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smtClean="0">
                          <a:latin typeface="標楷體" panose="03000509000000000000" pitchFamily="65" charset="-120"/>
                          <a:ea typeface="標楷體" panose="03000509000000000000" pitchFamily="65" charset="-120"/>
                        </a:rPr>
                        <a:t>情緒管理與壓力調適</a:t>
                      </a: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二技一年級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必修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28</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endParaRPr lang="zh-TW" altLang="en-US" dirty="0">
                        <a:latin typeface="標楷體" panose="03000509000000000000" pitchFamily="65" charset="-120"/>
                        <a:ea typeface="標楷體" panose="03000509000000000000" pitchFamily="65" charset="-120"/>
                      </a:endParaRPr>
                    </a:p>
                  </a:txBody>
                  <a:tcPr anchor="ctr"/>
                </a:tc>
              </a:tr>
              <a:tr h="0">
                <a:tc>
                  <a:txBody>
                    <a:bodyPr/>
                    <a:lstStyle/>
                    <a:p>
                      <a:pPr algn="ctr"/>
                      <a:r>
                        <a:rPr lang="zh-TW" altLang="en-US" dirty="0" smtClean="0">
                          <a:latin typeface="標楷體" panose="03000509000000000000" pitchFamily="65" charset="-120"/>
                          <a:ea typeface="標楷體" panose="03000509000000000000" pitchFamily="65" charset="-120"/>
                        </a:rPr>
                        <a:t>長期照顧個案管理</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二技二年級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必修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28</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endParaRPr lang="zh-TW" altLang="en-US" dirty="0">
                        <a:latin typeface="標楷體" panose="03000509000000000000" pitchFamily="65" charset="-120"/>
                        <a:ea typeface="標楷體" panose="03000509000000000000" pitchFamily="65" charset="-120"/>
                      </a:endParaRPr>
                    </a:p>
                  </a:txBody>
                  <a:tcPr anchor="ctr"/>
                </a:tc>
              </a:tr>
              <a:tr h="0">
                <a:tc>
                  <a:txBody>
                    <a:bodyPr/>
                    <a:lstStyle/>
                    <a:p>
                      <a:pPr algn="ctr"/>
                      <a:r>
                        <a:rPr lang="zh-TW" altLang="en-US" dirty="0" smtClean="0">
                          <a:latin typeface="標楷體" panose="03000509000000000000" pitchFamily="65" charset="-120"/>
                          <a:ea typeface="標楷體" panose="03000509000000000000" pitchFamily="65" charset="-120"/>
                        </a:rPr>
                        <a:t>社區資源整合應用</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二技二年級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必修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28</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endParaRPr lang="zh-TW" altLang="en-US" dirty="0">
                        <a:latin typeface="標楷體" panose="03000509000000000000" pitchFamily="65" charset="-120"/>
                        <a:ea typeface="標楷體" panose="03000509000000000000" pitchFamily="65" charset="-120"/>
                      </a:endParaRPr>
                    </a:p>
                  </a:txBody>
                  <a:tcPr anchor="ctr"/>
                </a:tc>
              </a:tr>
              <a:tr h="0">
                <a:tc>
                  <a:txBody>
                    <a:bodyPr/>
                    <a:lstStyle/>
                    <a:p>
                      <a:pPr algn="ctr"/>
                      <a:r>
                        <a:rPr lang="zh-TW" altLang="en-US" dirty="0" smtClean="0">
                          <a:latin typeface="標楷體" panose="03000509000000000000" pitchFamily="65" charset="-120"/>
                          <a:ea typeface="標楷體" panose="03000509000000000000" pitchFamily="65" charset="-120"/>
                        </a:rPr>
                        <a:t>跨專業團隊實務與運作</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二技一年級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必修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28</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endParaRPr lang="zh-TW" altLang="en-US" dirty="0">
                        <a:latin typeface="標楷體" panose="03000509000000000000" pitchFamily="65" charset="-120"/>
                        <a:ea typeface="標楷體" panose="03000509000000000000" pitchFamily="65" charset="-120"/>
                      </a:endParaRPr>
                    </a:p>
                  </a:txBody>
                  <a:tcPr anchor="ctr"/>
                </a:tc>
              </a:tr>
              <a:tr h="0">
                <a:tc>
                  <a:txBody>
                    <a:bodyPr/>
                    <a:lstStyle/>
                    <a:p>
                      <a:pPr algn="ctr"/>
                      <a:r>
                        <a:rPr lang="zh-TW" altLang="en-US" dirty="0" smtClean="0">
                          <a:latin typeface="標楷體" panose="03000509000000000000" pitchFamily="65" charset="-120"/>
                          <a:ea typeface="標楷體" panose="03000509000000000000" pitchFamily="65" charset="-120"/>
                        </a:rPr>
                        <a:t>失智症照護</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二技二年級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選修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34</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護理所在職班</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隨班附讀</a:t>
                      </a:r>
                      <a:r>
                        <a:rPr lang="en-US" altLang="zh-TW" dirty="0" smtClean="0">
                          <a:latin typeface="標楷體" panose="03000509000000000000" pitchFamily="65" charset="-120"/>
                          <a:ea typeface="標楷體" panose="03000509000000000000" pitchFamily="65" charset="-120"/>
                        </a:rPr>
                        <a:t>6</a:t>
                      </a:r>
                      <a:r>
                        <a:rPr lang="zh-TW" altLang="en-US" dirty="0" smtClean="0">
                          <a:latin typeface="標楷體" panose="03000509000000000000" pitchFamily="65" charset="-120"/>
                          <a:ea typeface="標楷體" panose="03000509000000000000" pitchFamily="65" charset="-120"/>
                        </a:rPr>
                        <a:t>人</a:t>
                      </a:r>
                      <a:endParaRPr lang="zh-TW" altLang="en-US" dirty="0">
                        <a:latin typeface="標楷體" panose="03000509000000000000" pitchFamily="65" charset="-120"/>
                        <a:ea typeface="標楷體" panose="03000509000000000000" pitchFamily="65" charset="-120"/>
                      </a:endParaRPr>
                    </a:p>
                  </a:txBody>
                  <a:tcPr anchor="ctr"/>
                </a:tc>
              </a:tr>
              <a:tr h="0">
                <a:tc>
                  <a:txBody>
                    <a:bodyPr/>
                    <a:lstStyle/>
                    <a:p>
                      <a:pPr algn="ctr"/>
                      <a:r>
                        <a:rPr lang="zh-TW" altLang="en-US" dirty="0" smtClean="0">
                          <a:latin typeface="標楷體" panose="03000509000000000000" pitchFamily="65" charset="-120"/>
                          <a:ea typeface="標楷體" panose="03000509000000000000" pitchFamily="65" charset="-120"/>
                        </a:rPr>
                        <a:t>長期照護與倫理</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居服督導</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二技二年級</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zh-TW" altLang="en-US" dirty="0" smtClean="0">
                          <a:latin typeface="標楷體" panose="03000509000000000000" pitchFamily="65" charset="-120"/>
                          <a:ea typeface="標楷體" panose="03000509000000000000" pitchFamily="65" charset="-120"/>
                        </a:rPr>
                        <a:t>必修</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r>
                        <a:rPr lang="en-US" altLang="zh-TW" dirty="0" smtClean="0">
                          <a:latin typeface="標楷體" panose="03000509000000000000" pitchFamily="65" charset="-120"/>
                          <a:ea typeface="標楷體" panose="03000509000000000000" pitchFamily="65" charset="-120"/>
                        </a:rPr>
                        <a:t>24</a:t>
                      </a:r>
                      <a:endParaRPr lang="zh-TW" altLang="en-US" dirty="0">
                        <a:latin typeface="標楷體" panose="03000509000000000000" pitchFamily="65" charset="-120"/>
                        <a:ea typeface="標楷體" panose="03000509000000000000" pitchFamily="65" charset="-120"/>
                      </a:endParaRPr>
                    </a:p>
                  </a:txBody>
                  <a:tcPr anchor="ctr"/>
                </a:tc>
                <a:tc>
                  <a:txBody>
                    <a:bodyPr/>
                    <a:lstStyle/>
                    <a:p>
                      <a:pPr algn="ctr"/>
                      <a:endParaRPr lang="zh-TW" altLang="en-US" dirty="0">
                        <a:latin typeface="標楷體" panose="03000509000000000000" pitchFamily="65" charset="-120"/>
                        <a:ea typeface="標楷體" panose="03000509000000000000" pitchFamily="65" charset="-120"/>
                      </a:endParaRPr>
                    </a:p>
                  </a:txBody>
                  <a:tcPr anchor="ctr"/>
                </a:tc>
              </a:tr>
              <a:tr h="0">
                <a:tc gridSpan="6">
                  <a:txBody>
                    <a:bodyPr/>
                    <a:lstStyle/>
                    <a:p>
                      <a:pPr algn="ctr"/>
                      <a:r>
                        <a:rPr lang="en-US" altLang="zh-TW"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106-2</a:t>
                      </a:r>
                      <a:r>
                        <a:rPr lang="zh-TW" altLang="en-US"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共開設</a:t>
                      </a:r>
                      <a:r>
                        <a:rPr lang="en-US" altLang="zh-TW"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6</a:t>
                      </a:r>
                      <a:r>
                        <a:rPr lang="zh-TW" altLang="en-US"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門課修課人數共</a:t>
                      </a:r>
                      <a:r>
                        <a:rPr lang="en-US" altLang="zh-TW"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170</a:t>
                      </a:r>
                      <a:r>
                        <a:rPr lang="zh-TW" altLang="en-US"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門</a:t>
                      </a:r>
                      <a:endParaRPr lang="zh-TW" altLang="en-US"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r>
            </a:tbl>
          </a:graphicData>
        </a:graphic>
      </p:graphicFrame>
      <p:grpSp>
        <p:nvGrpSpPr>
          <p:cNvPr id="4" name="群組 3"/>
          <p:cNvGrpSpPr/>
          <p:nvPr/>
        </p:nvGrpSpPr>
        <p:grpSpPr>
          <a:xfrm>
            <a:off x="-2" y="492316"/>
            <a:ext cx="9144002" cy="1089739"/>
            <a:chOff x="-2" y="492316"/>
            <a:chExt cx="9144002" cy="1089739"/>
          </a:xfrm>
        </p:grpSpPr>
        <p:sp>
          <p:nvSpPr>
            <p:cNvPr id="5" name="矩形 4"/>
            <p:cNvSpPr/>
            <p:nvPr/>
          </p:nvSpPr>
          <p:spPr>
            <a:xfrm>
              <a:off x="6879770" y="492316"/>
              <a:ext cx="226423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6" name="矩形 5"/>
            <p:cNvSpPr/>
            <p:nvPr/>
          </p:nvSpPr>
          <p:spPr>
            <a:xfrm>
              <a:off x="-1"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a:solidFill>
                    <a:schemeClr val="bg1"/>
                  </a:solidFill>
                  <a:latin typeface="標楷體" panose="03000509000000000000" pitchFamily="65" charset="-120"/>
                  <a:ea typeface="標楷體" panose="03000509000000000000" pitchFamily="65" charset="-120"/>
                </a:rPr>
                <a:t>二</a:t>
              </a:r>
              <a:r>
                <a:rPr lang="zh-TW" altLang="en-US" sz="3600" dirty="0" smtClean="0">
                  <a:solidFill>
                    <a:schemeClr val="bg1"/>
                  </a:solidFill>
                  <a:latin typeface="標楷體" panose="03000509000000000000" pitchFamily="65" charset="-120"/>
                  <a:ea typeface="標楷體" panose="03000509000000000000" pitchFamily="65" charset="-120"/>
                </a:rPr>
                <a:t>、</a:t>
              </a:r>
              <a:r>
                <a:rPr lang="en-US" altLang="zh-TW" sz="3600" dirty="0" smtClean="0">
                  <a:solidFill>
                    <a:schemeClr val="bg1"/>
                  </a:solidFill>
                  <a:latin typeface="標楷體" panose="03000509000000000000" pitchFamily="65" charset="-120"/>
                  <a:ea typeface="標楷體" panose="03000509000000000000" pitchFamily="65" charset="-120"/>
                </a:rPr>
                <a:t>107-2</a:t>
              </a:r>
              <a:r>
                <a:rPr lang="zh-TW" altLang="en-US" sz="3600" dirty="0" smtClean="0">
                  <a:solidFill>
                    <a:schemeClr val="bg1"/>
                  </a:solidFill>
                  <a:latin typeface="標楷體" panose="03000509000000000000" pitchFamily="65" charset="-120"/>
                  <a:ea typeface="標楷體" panose="03000509000000000000" pitchFamily="65" charset="-120"/>
                </a:rPr>
                <a:t>核心</a:t>
              </a:r>
              <a:r>
                <a:rPr lang="zh-TW" altLang="en-US" sz="3600" dirty="0" smtClean="0">
                  <a:solidFill>
                    <a:schemeClr val="bg1"/>
                  </a:solidFill>
                  <a:latin typeface="標楷體" panose="03000509000000000000" pitchFamily="65" charset="-120"/>
                  <a:ea typeface="標楷體" panose="03000509000000000000" pitchFamily="65" charset="-120"/>
                </a:rPr>
                <a:t>模</a:t>
              </a:r>
              <a:r>
                <a:rPr lang="zh-TW" altLang="en-US" sz="3600" dirty="0">
                  <a:solidFill>
                    <a:schemeClr val="bg1"/>
                  </a:solidFill>
                  <a:latin typeface="標楷體" panose="03000509000000000000" pitchFamily="65" charset="-120"/>
                  <a:ea typeface="標楷體" panose="03000509000000000000" pitchFamily="65" charset="-120"/>
                </a:rPr>
                <a:t>組</a:t>
              </a:r>
              <a:r>
                <a:rPr lang="zh-TW" altLang="en-US" sz="3600" dirty="0" smtClean="0">
                  <a:solidFill>
                    <a:schemeClr val="bg1"/>
                  </a:solidFill>
                  <a:latin typeface="標楷體" panose="03000509000000000000" pitchFamily="65" charset="-120"/>
                  <a:ea typeface="標楷體" panose="03000509000000000000" pitchFamily="65" charset="-120"/>
                </a:rPr>
                <a:t>課程</a:t>
              </a:r>
              <a:r>
                <a:rPr lang="zh-TW" altLang="en-US" sz="3600" dirty="0">
                  <a:solidFill>
                    <a:schemeClr val="bg1"/>
                  </a:solidFill>
                  <a:latin typeface="標楷體" panose="03000509000000000000" pitchFamily="65" charset="-120"/>
                  <a:ea typeface="標楷體" panose="03000509000000000000" pitchFamily="65" charset="-120"/>
                </a:rPr>
                <a:t>簡介</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9" name="矩形 8"/>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graphicFrame>
        <p:nvGraphicFramePr>
          <p:cNvPr id="3" name="表格 2"/>
          <p:cNvGraphicFramePr>
            <a:graphicFrameLocks noGrp="1"/>
          </p:cNvGraphicFramePr>
          <p:nvPr>
            <p:extLst>
              <p:ext uri="{D42A27DB-BD31-4B8C-83A1-F6EECF244321}">
                <p14:modId xmlns:p14="http://schemas.microsoft.com/office/powerpoint/2010/main" val="124838397"/>
              </p:ext>
            </p:extLst>
          </p:nvPr>
        </p:nvGraphicFramePr>
        <p:xfrm>
          <a:off x="259871" y="1776770"/>
          <a:ext cx="8624253" cy="1381760"/>
        </p:xfrm>
        <a:graphic>
          <a:graphicData uri="http://schemas.openxmlformats.org/drawingml/2006/table">
            <a:tbl>
              <a:tblPr firstRow="1" bandRow="1">
                <a:tableStyleId>{5940675A-B579-460E-94D1-54222C63F5DA}</a:tableStyleId>
              </a:tblPr>
              <a:tblGrid>
                <a:gridCol w="1343343"/>
                <a:gridCol w="697230"/>
                <a:gridCol w="925830"/>
                <a:gridCol w="697230"/>
                <a:gridCol w="925830"/>
                <a:gridCol w="697230"/>
                <a:gridCol w="925830"/>
                <a:gridCol w="697230"/>
                <a:gridCol w="925830"/>
                <a:gridCol w="788670"/>
              </a:tblGrid>
              <a:tr h="613155">
                <a:tc>
                  <a:txBody>
                    <a:bodyPr/>
                    <a:lstStyle/>
                    <a:p>
                      <a:pPr algn="ctr"/>
                      <a:r>
                        <a:rPr lang="zh-TW" altLang="en-US"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學制</a:t>
                      </a:r>
                      <a:endPar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dirty="0" smtClean="0">
                          <a:latin typeface="微軟正黑體" panose="020B0604030504040204" pitchFamily="34" charset="-120"/>
                          <a:ea typeface="微軟正黑體" panose="020B0604030504040204" pitchFamily="34" charset="-120"/>
                        </a:rPr>
                        <a:t>照顧</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服務</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居服</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督導</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照管</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專員</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經營</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管理</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課程數</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dirty="0" smtClean="0">
                          <a:latin typeface="微軟正黑體" panose="020B0604030504040204" pitchFamily="34" charset="-120"/>
                          <a:ea typeface="微軟正黑體" panose="020B0604030504040204" pitchFamily="34" charset="-120"/>
                        </a:rPr>
                        <a:t>總門</a:t>
                      </a:r>
                      <a:endParaRPr lang="en-US" altLang="zh-TW" dirty="0" smtClean="0">
                        <a:latin typeface="微軟正黑體" panose="020B0604030504040204" pitchFamily="34" charset="-120"/>
                        <a:ea typeface="微軟正黑體" panose="020B0604030504040204" pitchFamily="34" charset="-120"/>
                      </a:endParaRPr>
                    </a:p>
                    <a:p>
                      <a:pPr algn="ctr"/>
                      <a:r>
                        <a:rPr lang="zh-TW" altLang="en-US" dirty="0" smtClean="0">
                          <a:latin typeface="微軟正黑體" panose="020B0604030504040204" pitchFamily="34" charset="-120"/>
                          <a:ea typeface="微軟正黑體" panose="020B0604030504040204" pitchFamily="34" charset="-120"/>
                        </a:rPr>
                        <a:t>課數</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tr>
              <a:tr h="370840">
                <a:tc>
                  <a:txBody>
                    <a:bodyPr/>
                    <a:lstStyle/>
                    <a:p>
                      <a:pPr algn="ctr"/>
                      <a:r>
                        <a:rPr lang="zh-TW" altLang="en-US" b="1" dirty="0" smtClean="0">
                          <a:latin typeface="微軟正黑體" panose="020B0604030504040204" pitchFamily="34" charset="-120"/>
                          <a:ea typeface="微軟正黑體" panose="020B0604030504040204" pitchFamily="34" charset="-120"/>
                        </a:rPr>
                        <a:t>二技</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ysDash"/>
                      <a:round/>
                      <a:headEnd type="none" w="med" len="med"/>
                      <a:tailEnd type="none" w="med" len="med"/>
                    </a:lnB>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16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ysDash"/>
                      <a:round/>
                      <a:headEnd type="none" w="med" len="med"/>
                      <a:tailEnd type="none" w="med" len="med"/>
                    </a:lnB>
                  </a:tcPr>
                </a:tc>
              </a:tr>
              <a:tr h="370840">
                <a:tc>
                  <a:txBody>
                    <a:bodyPr/>
                    <a:lstStyle/>
                    <a:p>
                      <a:pPr algn="ctr"/>
                      <a:r>
                        <a:rPr lang="en-US" altLang="zh-TW" b="1" dirty="0" smtClean="0">
                          <a:latin typeface="微軟正黑體" panose="020B0604030504040204" pitchFamily="34" charset="-120"/>
                          <a:ea typeface="微軟正黑體" panose="020B0604030504040204" pitchFamily="34" charset="-120"/>
                        </a:rPr>
                        <a:t>107-1</a:t>
                      </a:r>
                      <a:r>
                        <a:rPr lang="zh-TW" altLang="en-US" b="1" dirty="0" smtClean="0">
                          <a:latin typeface="微軟正黑體" panose="020B0604030504040204" pitchFamily="34" charset="-120"/>
                          <a:ea typeface="微軟正黑體" panose="020B0604030504040204" pitchFamily="34" charset="-120"/>
                        </a:rPr>
                        <a:t>開設</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ysDash"/>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tcPr>
                </a:tc>
                <a:tc>
                  <a:txBody>
                    <a:bodyPr/>
                    <a:lstStyle/>
                    <a:p>
                      <a:pPr algn="ctr"/>
                      <a:r>
                        <a:rPr lang="zh-TW" altLang="en-US" b="1" dirty="0" smtClean="0">
                          <a:latin typeface="微軟正黑體" panose="020B0604030504040204" pitchFamily="34" charset="-120"/>
                          <a:ea typeface="微軟正黑體" panose="020B0604030504040204" pitchFamily="34" charset="-120"/>
                        </a:rPr>
                        <a:t>Ｖ</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0</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2">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V</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6">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chemeClr val="accent5">
                        <a:lumMod val="20000"/>
                        <a:lumOff val="80000"/>
                      </a:schemeClr>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rgbClr val="CCCCFF"/>
                    </a:solidFill>
                  </a:tcPr>
                </a:tc>
                <a:tc>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solidFill>
                      <a:srgbClr val="CCCCFF"/>
                    </a:solidFill>
                  </a:tcPr>
                </a:tc>
                <a:tc>
                  <a:txBody>
                    <a:bodyPr/>
                    <a:lstStyle/>
                    <a:p>
                      <a:pPr algn="ctr"/>
                      <a:r>
                        <a:rPr lang="en-US" altLang="zh-TW" b="1" dirty="0" smtClean="0">
                          <a:latin typeface="微軟正黑體" panose="020B0604030504040204" pitchFamily="34" charset="-120"/>
                          <a:ea typeface="微軟正黑體" panose="020B0604030504040204" pitchFamily="34" charset="-120"/>
                        </a:rPr>
                        <a:t>6</a:t>
                      </a:r>
                      <a:endParaRPr lang="zh-TW" altLang="en-US"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ysDash"/>
                      <a:round/>
                      <a:headEnd type="none" w="med" len="med"/>
                      <a:tailEnd type="none" w="med" len="med"/>
                    </a:lnR>
                    <a:lnT w="19050" cap="flat" cmpd="sng" algn="ctr">
                      <a:solidFill>
                        <a:schemeClr val="tx1"/>
                      </a:solidFill>
                      <a:prstDash val="sysDash"/>
                      <a:round/>
                      <a:headEnd type="none" w="med" len="med"/>
                      <a:tailEnd type="none" w="med" len="med"/>
                    </a:lnT>
                    <a:lnB w="19050" cap="flat" cmpd="sng" algn="ctr">
                      <a:solidFill>
                        <a:schemeClr val="tx1"/>
                      </a:solidFill>
                      <a:prstDash val="sysDash"/>
                      <a:round/>
                      <a:headEnd type="none" w="med" len="med"/>
                      <a:tailEnd type="none" w="med" len="med"/>
                    </a:lnB>
                  </a:tcPr>
                </a:tc>
              </a:tr>
            </a:tbl>
          </a:graphicData>
        </a:graphic>
      </p:graphicFrame>
    </p:spTree>
    <p:extLst>
      <p:ext uri="{BB962C8B-B14F-4D97-AF65-F5344CB8AC3E}">
        <p14:creationId xmlns:p14="http://schemas.microsoft.com/office/powerpoint/2010/main" val="27694193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1928126"/>
            <a:ext cx="7886700" cy="2440674"/>
          </a:xfrm>
        </p:spPr>
        <p:txBody>
          <a:bodyPr>
            <a:normAutofit/>
          </a:bodyPr>
          <a:lstStyle/>
          <a:p>
            <a:pPr marL="0" indent="0">
              <a:buNone/>
            </a:pPr>
            <a:r>
              <a:rPr lang="zh-TW" altLang="en-US"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於</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02</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20</a:t>
            </a:r>
            <a:r>
              <a:rPr lang="zh-TW" altLang="zh-TW" dirty="0">
                <a:latin typeface="標楷體" panose="03000509000000000000" pitchFamily="65" charset="-120"/>
                <a:ea typeface="標楷體" panose="03000509000000000000" pitchFamily="65" charset="-120"/>
              </a:rPr>
              <a:t>日至</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06</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16</a:t>
            </a:r>
            <a:r>
              <a:rPr lang="zh-TW" altLang="zh-TW" dirty="0">
                <a:latin typeface="標楷體" panose="03000509000000000000" pitchFamily="65" charset="-120"/>
                <a:ea typeface="標楷體" panose="03000509000000000000" pitchFamily="65" charset="-120"/>
              </a:rPr>
              <a:t>日</a:t>
            </a:r>
            <a:r>
              <a:rPr lang="zh-TW" altLang="zh-TW" dirty="0" smtClean="0">
                <a:latin typeface="標楷體" panose="03000509000000000000" pitchFamily="65" charset="-120"/>
                <a:ea typeface="標楷體" panose="03000509000000000000" pitchFamily="65" charset="-120"/>
              </a:rPr>
              <a:t>止共</a:t>
            </a:r>
            <a:r>
              <a:rPr lang="zh-TW" altLang="zh-TW" dirty="0">
                <a:latin typeface="標楷體" panose="03000509000000000000" pitchFamily="65" charset="-120"/>
                <a:ea typeface="標楷體" panose="03000509000000000000" pitchFamily="65" charset="-120"/>
              </a:rPr>
              <a:t>舉辦兩場專題演講，其內容包含長照資訊</a:t>
            </a:r>
            <a:r>
              <a:rPr lang="zh-TW" altLang="zh-TW" dirty="0" smtClean="0">
                <a:latin typeface="標楷體" panose="03000509000000000000" pitchFamily="65" charset="-120"/>
                <a:ea typeface="標楷體" panose="03000509000000000000" pitchFamily="65" charset="-120"/>
              </a:rPr>
              <a:t>運用與</a:t>
            </a:r>
            <a:r>
              <a:rPr lang="zh-TW" altLang="zh-TW" dirty="0">
                <a:latin typeface="標楷體" panose="03000509000000000000" pitchFamily="65" charset="-120"/>
                <a:ea typeface="標楷體" panose="03000509000000000000" pitchFamily="65" charset="-120"/>
              </a:rPr>
              <a:t>管理、夢想不老等主題，期盼藉由與試辦</a:t>
            </a:r>
            <a:r>
              <a:rPr lang="zh-TW" altLang="zh-TW" dirty="0" smtClean="0">
                <a:latin typeface="標楷體" panose="03000509000000000000" pitchFamily="65" charset="-120"/>
                <a:ea typeface="標楷體" panose="03000509000000000000" pitchFamily="65" charset="-120"/>
              </a:rPr>
              <a:t>計畫結合</a:t>
            </a:r>
            <a:r>
              <a:rPr lang="zh-TW" altLang="zh-TW" dirty="0">
                <a:latin typeface="標楷體" panose="03000509000000000000" pitchFamily="65" charset="-120"/>
                <a:ea typeface="標楷體" panose="03000509000000000000" pitchFamily="65" charset="-120"/>
              </a:rPr>
              <a:t>提供學生最新新知及未來工作環境與扮演</a:t>
            </a:r>
            <a:r>
              <a:rPr lang="zh-TW" altLang="zh-TW" dirty="0" smtClean="0">
                <a:latin typeface="標楷體" panose="03000509000000000000" pitchFamily="65" charset="-120"/>
                <a:ea typeface="標楷體" panose="03000509000000000000" pitchFamily="65" charset="-120"/>
              </a:rPr>
              <a:t>角色</a:t>
            </a:r>
            <a:r>
              <a:rPr lang="zh-TW" altLang="zh-TW" dirty="0">
                <a:latin typeface="標楷體" panose="03000509000000000000" pitchFamily="65" charset="-120"/>
                <a:ea typeface="標楷體" panose="03000509000000000000" pitchFamily="65" charset="-120"/>
              </a:rPr>
              <a:t>，以降低未來學生就業不適應之情形發生，</a:t>
            </a:r>
            <a:r>
              <a:rPr lang="zh-TW" altLang="zh-TW" dirty="0" smtClean="0">
                <a:latin typeface="標楷體" panose="03000509000000000000" pitchFamily="65" charset="-120"/>
                <a:ea typeface="標楷體" panose="03000509000000000000" pitchFamily="65" charset="-120"/>
              </a:rPr>
              <a:t>相關</a:t>
            </a:r>
            <a:r>
              <a:rPr lang="zh-TW" altLang="zh-TW" dirty="0">
                <a:latin typeface="標楷體" panose="03000509000000000000" pitchFamily="65" charset="-120"/>
                <a:ea typeface="標楷體" panose="03000509000000000000" pitchFamily="65" charset="-120"/>
              </a:rPr>
              <a:t>講座參與人員共計</a:t>
            </a:r>
            <a:r>
              <a:rPr lang="en-US" altLang="zh-TW" dirty="0">
                <a:latin typeface="標楷體" panose="03000509000000000000" pitchFamily="65" charset="-120"/>
                <a:ea typeface="標楷體" panose="03000509000000000000" pitchFamily="65" charset="-120"/>
              </a:rPr>
              <a:t>55</a:t>
            </a:r>
            <a:r>
              <a:rPr lang="zh-TW" altLang="zh-TW" dirty="0">
                <a:latin typeface="標楷體" panose="03000509000000000000" pitchFamily="65" charset="-120"/>
                <a:ea typeface="標楷體" panose="03000509000000000000" pitchFamily="65" charset="-120"/>
              </a:rPr>
              <a:t>人撥冗與會</a:t>
            </a:r>
            <a:r>
              <a:rPr lang="zh-TW" altLang="zh-TW" dirty="0" smtClean="0">
                <a:latin typeface="標楷體" panose="03000509000000000000" pitchFamily="65" charset="-120"/>
                <a:ea typeface="標楷體" panose="03000509000000000000" pitchFamily="65" charset="-120"/>
              </a:rPr>
              <a:t>。</a:t>
            </a:r>
            <a:endParaRPr lang="zh-TW" altLang="zh-TW"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標楷體" panose="03000509000000000000" pitchFamily="65" charset="-120"/>
                    <a:ea typeface="標楷體" panose="03000509000000000000" pitchFamily="65" charset="-120"/>
                  </a:rPr>
                  <a:t>二、課程與活動成效</a:t>
                </a:r>
                <a:r>
                  <a:rPr lang="en-US" altLang="zh-TW" sz="3600" dirty="0" smtClean="0">
                    <a:solidFill>
                      <a:schemeClr val="bg1"/>
                    </a:solidFill>
                    <a:latin typeface="標楷體" panose="03000509000000000000" pitchFamily="65" charset="-120"/>
                    <a:ea typeface="標楷體" panose="03000509000000000000" pitchFamily="65" charset="-120"/>
                  </a:rPr>
                  <a:t>(1/2)</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
        <p:nvSpPr>
          <p:cNvPr id="11" name="矩形 10"/>
          <p:cNvSpPr/>
          <p:nvPr/>
        </p:nvSpPr>
        <p:spPr>
          <a:xfrm>
            <a:off x="388208" y="6092222"/>
            <a:ext cx="3393878" cy="369332"/>
          </a:xfrm>
          <a:prstGeom prst="rect">
            <a:avLst/>
          </a:prstGeom>
        </p:spPr>
        <p:txBody>
          <a:bodyPr wrap="none">
            <a:spAutoFit/>
          </a:bodyPr>
          <a:lstStyle/>
          <a:p>
            <a:r>
              <a:rPr lang="zh-TW" altLang="en-US"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zh-TW" dirty="0" smtClean="0">
                <a:latin typeface="標楷體" panose="03000509000000000000" pitchFamily="65" charset="-120"/>
                <a:ea typeface="標楷體" panose="03000509000000000000" pitchFamily="65" charset="-120"/>
                <a:cs typeface="Times New Roman" panose="02020603050405020304" pitchFamily="18" charset="0"/>
              </a:rPr>
              <a:t>長照資訊運用與管理專題演講</a:t>
            </a:r>
            <a:endParaRPr lang="zh-TW" altLang="en-US" dirty="0">
              <a:latin typeface="標楷體" panose="03000509000000000000" pitchFamily="65" charset="-120"/>
              <a:ea typeface="標楷體" panose="03000509000000000000" pitchFamily="65" charset="-120"/>
            </a:endParaRPr>
          </a:p>
        </p:txBody>
      </p:sp>
      <p:sp>
        <p:nvSpPr>
          <p:cNvPr id="12" name="矩形 11"/>
          <p:cNvSpPr/>
          <p:nvPr/>
        </p:nvSpPr>
        <p:spPr>
          <a:xfrm>
            <a:off x="6088288" y="6092222"/>
            <a:ext cx="2701381" cy="369332"/>
          </a:xfrm>
          <a:prstGeom prst="rect">
            <a:avLst/>
          </a:prstGeom>
        </p:spPr>
        <p:txBody>
          <a:bodyPr wrap="none">
            <a:spAutoFit/>
          </a:bodyPr>
          <a:lstStyle/>
          <a:p>
            <a:r>
              <a:rPr lang="zh-TW" altLang="en-US" dirty="0">
                <a:latin typeface="標楷體" panose="03000509000000000000" pitchFamily="65" charset="-120"/>
                <a:ea typeface="標楷體" panose="03000509000000000000" pitchFamily="65" charset="-120"/>
                <a:cs typeface="Times New Roman" panose="02020603050405020304" pitchFamily="18" charset="0"/>
              </a:rPr>
              <a:t>↑</a:t>
            </a:r>
            <a:r>
              <a:rPr lang="zh-TW" altLang="zh-TW" dirty="0" smtClean="0">
                <a:latin typeface="標楷體" panose="03000509000000000000" pitchFamily="65" charset="-120"/>
                <a:ea typeface="標楷體" panose="03000509000000000000" pitchFamily="65" charset="-120"/>
                <a:cs typeface="Times New Roman" panose="02020603050405020304" pitchFamily="18" charset="0"/>
              </a:rPr>
              <a:t>夢想</a:t>
            </a:r>
            <a:r>
              <a:rPr lang="zh-TW" altLang="zh-TW" dirty="0">
                <a:latin typeface="標楷體" panose="03000509000000000000" pitchFamily="65" charset="-120"/>
                <a:ea typeface="標楷體" panose="03000509000000000000" pitchFamily="65" charset="-120"/>
                <a:cs typeface="Times New Roman" panose="02020603050405020304" pitchFamily="18" charset="0"/>
              </a:rPr>
              <a:t>不老專題演講實況</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6968691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1956835"/>
            <a:ext cx="7886700" cy="2792965"/>
          </a:xfrm>
        </p:spPr>
        <p:txBody>
          <a:bodyPr>
            <a:normAutofit/>
          </a:bodyPr>
          <a:lstStyle/>
          <a:p>
            <a:pPr marL="0" indent="0">
              <a:buNone/>
            </a:pPr>
            <a:r>
              <a:rPr lang="zh-TW" altLang="en-US"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分別於</a:t>
            </a:r>
            <a:r>
              <a:rPr lang="en-US" altLang="zh-TW" dirty="0">
                <a:latin typeface="標楷體" panose="03000509000000000000" pitchFamily="65" charset="-120"/>
                <a:ea typeface="標楷體" panose="03000509000000000000" pitchFamily="65" charset="-120"/>
              </a:rPr>
              <a:t>106</a:t>
            </a:r>
            <a:r>
              <a:rPr lang="zh-TW" altLang="zh-TW" dirty="0">
                <a:latin typeface="標楷體" panose="03000509000000000000" pitchFamily="65" charset="-120"/>
                <a:ea typeface="標楷體" panose="03000509000000000000" pitchFamily="65" charset="-120"/>
              </a:rPr>
              <a:t>年</a:t>
            </a:r>
            <a:r>
              <a:rPr lang="en-US" altLang="zh-TW" dirty="0">
                <a:latin typeface="標楷體" panose="03000509000000000000" pitchFamily="65" charset="-120"/>
                <a:ea typeface="標楷體" panose="03000509000000000000" pitchFamily="65" charset="-120"/>
              </a:rPr>
              <a:t>04</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26</a:t>
            </a:r>
            <a:r>
              <a:rPr lang="zh-TW" altLang="zh-TW" dirty="0">
                <a:latin typeface="標楷體" panose="03000509000000000000" pitchFamily="65" charset="-120"/>
                <a:ea typeface="標楷體" panose="03000509000000000000" pitchFamily="65" charset="-120"/>
              </a:rPr>
              <a:t>日、</a:t>
            </a:r>
            <a:r>
              <a:rPr lang="en-US" altLang="zh-TW" dirty="0">
                <a:latin typeface="標楷體" panose="03000509000000000000" pitchFamily="65" charset="-120"/>
                <a:ea typeface="標楷體" panose="03000509000000000000" pitchFamily="65" charset="-120"/>
              </a:rPr>
              <a:t>05</a:t>
            </a:r>
            <a:r>
              <a:rPr lang="zh-TW" altLang="zh-TW" dirty="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3</a:t>
            </a:r>
            <a:r>
              <a:rPr lang="zh-TW" altLang="zh-TW" dirty="0">
                <a:latin typeface="標楷體" panose="03000509000000000000" pitchFamily="65" charset="-120"/>
                <a:ea typeface="標楷體" panose="03000509000000000000" pitchFamily="65" charset="-120"/>
              </a:rPr>
              <a:t>日、</a:t>
            </a:r>
            <a:r>
              <a:rPr lang="en-US" altLang="zh-TW" dirty="0" smtClean="0">
                <a:latin typeface="標楷體" panose="03000509000000000000" pitchFamily="65" charset="-120"/>
                <a:ea typeface="標楷體" panose="03000509000000000000" pitchFamily="65" charset="-120"/>
              </a:rPr>
              <a:t>05</a:t>
            </a:r>
            <a:r>
              <a:rPr lang="zh-TW" altLang="zh-TW" dirty="0" smtClean="0">
                <a:latin typeface="標楷體" panose="03000509000000000000" pitchFamily="65" charset="-120"/>
                <a:ea typeface="標楷體" panose="03000509000000000000" pitchFamily="65" charset="-120"/>
              </a:rPr>
              <a:t>月</a:t>
            </a:r>
            <a:r>
              <a:rPr lang="en-US" altLang="zh-TW" dirty="0">
                <a:latin typeface="標楷體" panose="03000509000000000000" pitchFamily="65" charset="-120"/>
                <a:ea typeface="標楷體" panose="03000509000000000000" pitchFamily="65" charset="-120"/>
              </a:rPr>
              <a:t>25</a:t>
            </a:r>
            <a:r>
              <a:rPr lang="zh-TW" altLang="zh-TW" dirty="0">
                <a:latin typeface="標楷體" panose="03000509000000000000" pitchFamily="65" charset="-120"/>
                <a:ea typeface="標楷體" panose="03000509000000000000" pitchFamily="65" charset="-120"/>
              </a:rPr>
              <a:t>日舉辦士林老人服務暨日間照顧中心、</a:t>
            </a:r>
            <a:r>
              <a:rPr lang="zh-TW" altLang="zh-TW" dirty="0" smtClean="0">
                <a:latin typeface="標楷體" panose="03000509000000000000" pitchFamily="65" charset="-120"/>
                <a:ea typeface="標楷體" panose="03000509000000000000" pitchFamily="65" charset="-120"/>
              </a:rPr>
              <a:t>中山老人</a:t>
            </a:r>
            <a:r>
              <a:rPr lang="zh-TW" altLang="zh-TW" dirty="0">
                <a:latin typeface="標楷體" panose="03000509000000000000" pitchFamily="65" charset="-120"/>
                <a:ea typeface="標楷體" panose="03000509000000000000" pitchFamily="65" charset="-120"/>
              </a:rPr>
              <a:t>住宅暨服務中心、板橋榮譽國民之家參訪</a:t>
            </a:r>
            <a:r>
              <a:rPr lang="zh-TW" altLang="zh-TW" dirty="0" smtClean="0">
                <a:latin typeface="標楷體" panose="03000509000000000000" pitchFamily="65" charset="-120"/>
                <a:ea typeface="標楷體" panose="03000509000000000000" pitchFamily="65" charset="-120"/>
              </a:rPr>
              <a:t>，期盼</a:t>
            </a:r>
            <a:r>
              <a:rPr lang="zh-TW" altLang="zh-TW" dirty="0">
                <a:latin typeface="標楷體" panose="03000509000000000000" pitchFamily="65" charset="-120"/>
                <a:ea typeface="標楷體" panose="03000509000000000000" pitchFamily="65" charset="-120"/>
              </a:rPr>
              <a:t>藉由實地觀察與互動並結合試辦計畫宗旨</a:t>
            </a:r>
            <a:r>
              <a:rPr lang="zh-TW" altLang="zh-TW" dirty="0" smtClean="0">
                <a:latin typeface="標楷體" panose="03000509000000000000" pitchFamily="65" charset="-120"/>
                <a:ea typeface="標楷體" panose="03000509000000000000" pitchFamily="65" charset="-120"/>
              </a:rPr>
              <a:t>，提供</a:t>
            </a:r>
            <a:r>
              <a:rPr lang="zh-TW" altLang="zh-TW" dirty="0">
                <a:latin typeface="標楷體" panose="03000509000000000000" pitchFamily="65" charset="-120"/>
                <a:ea typeface="標楷體" panose="03000509000000000000" pitchFamily="65" charset="-120"/>
              </a:rPr>
              <a:t>學生了解不同機構與產業與長照結合方式</a:t>
            </a:r>
            <a:r>
              <a:rPr lang="zh-TW" altLang="zh-TW" dirty="0" smtClean="0">
                <a:latin typeface="標楷體" panose="03000509000000000000" pitchFamily="65" charset="-120"/>
                <a:ea typeface="標楷體" panose="03000509000000000000" pitchFamily="65" charset="-120"/>
              </a:rPr>
              <a:t>，進而</a:t>
            </a:r>
            <a:r>
              <a:rPr lang="zh-TW" altLang="zh-TW" dirty="0">
                <a:latin typeface="標楷體" panose="03000509000000000000" pitchFamily="65" charset="-120"/>
                <a:ea typeface="標楷體" panose="03000509000000000000" pitchFamily="65" charset="-120"/>
              </a:rPr>
              <a:t>降低未來學生就業陌生感與培育跨專業</a:t>
            </a:r>
            <a:r>
              <a:rPr lang="zh-TW" altLang="zh-TW" dirty="0" smtClean="0">
                <a:latin typeface="標楷體" panose="03000509000000000000" pitchFamily="65" charset="-120"/>
                <a:ea typeface="標楷體" panose="03000509000000000000" pitchFamily="65" charset="-120"/>
              </a:rPr>
              <a:t>人才目標</a:t>
            </a:r>
            <a:r>
              <a:rPr lang="zh-TW" altLang="zh-TW" dirty="0">
                <a:latin typeface="標楷體" panose="03000509000000000000" pitchFamily="65" charset="-120"/>
                <a:ea typeface="標楷體" panose="03000509000000000000" pitchFamily="65" charset="-120"/>
              </a:rPr>
              <a:t>，相關活動參與人員共計</a:t>
            </a:r>
            <a:r>
              <a:rPr lang="en-US" altLang="zh-TW" dirty="0">
                <a:latin typeface="標楷體" panose="03000509000000000000" pitchFamily="65" charset="-120"/>
                <a:ea typeface="標楷體" panose="03000509000000000000" pitchFamily="65" charset="-120"/>
              </a:rPr>
              <a:t>55</a:t>
            </a:r>
            <a:r>
              <a:rPr lang="zh-TW" altLang="zh-TW" dirty="0">
                <a:latin typeface="標楷體" panose="03000509000000000000" pitchFamily="65" charset="-120"/>
                <a:ea typeface="標楷體" panose="03000509000000000000" pitchFamily="65" charset="-120"/>
              </a:rPr>
              <a:t>人撥冗與會。</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標楷體" panose="03000509000000000000" pitchFamily="65" charset="-120"/>
                    <a:ea typeface="標楷體" panose="03000509000000000000" pitchFamily="65" charset="-120"/>
                  </a:rPr>
                  <a:t>二、課程與活動成效</a:t>
                </a:r>
                <a:r>
                  <a:rPr lang="en-US" altLang="zh-TW" sz="3600" dirty="0" smtClean="0">
                    <a:solidFill>
                      <a:schemeClr val="bg1"/>
                    </a:solidFill>
                    <a:latin typeface="標楷體" panose="03000509000000000000" pitchFamily="65" charset="-120"/>
                    <a:ea typeface="標楷體" panose="03000509000000000000" pitchFamily="65" charset="-120"/>
                  </a:rPr>
                  <a:t>(2/2)</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標楷體" panose="03000509000000000000" pitchFamily="65" charset="-120"/>
                  <a:ea typeface="標楷體" panose="03000509000000000000" pitchFamily="65" charset="-120"/>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
        <p:nvSpPr>
          <p:cNvPr id="11" name="矩形 10"/>
          <p:cNvSpPr/>
          <p:nvPr/>
        </p:nvSpPr>
        <p:spPr>
          <a:xfrm>
            <a:off x="4930228" y="6223710"/>
            <a:ext cx="3855543" cy="369332"/>
          </a:xfrm>
          <a:prstGeom prst="rect">
            <a:avLst/>
          </a:prstGeom>
        </p:spPr>
        <p:txBody>
          <a:bodyPr wrap="none">
            <a:spAutoFit/>
          </a:bodyPr>
          <a:lstStyle/>
          <a:p>
            <a:r>
              <a:rPr lang="zh-TW" altLang="en-US" dirty="0" smtClean="0">
                <a:latin typeface="標楷體" panose="03000509000000000000" pitchFamily="65" charset="-120"/>
                <a:ea typeface="標楷體" panose="03000509000000000000" pitchFamily="65" charset="-120"/>
                <a:cs typeface="Times New Roman" panose="02020603050405020304" pitchFamily="18" charset="0"/>
              </a:rPr>
              <a:t>↑</a:t>
            </a:r>
            <a:r>
              <a:rPr lang="zh-TW" altLang="zh-TW" dirty="0">
                <a:latin typeface="標楷體" panose="03000509000000000000" pitchFamily="65" charset="-120"/>
                <a:ea typeface="標楷體" panose="03000509000000000000" pitchFamily="65" charset="-120"/>
              </a:rPr>
              <a:t>士林老人服務暨日間照顧中心參訪</a:t>
            </a:r>
            <a:endParaRPr lang="zh-TW" altLang="en-US" dirty="0">
              <a:latin typeface="標楷體" panose="03000509000000000000" pitchFamily="65" charset="-120"/>
              <a:ea typeface="標楷體" panose="03000509000000000000" pitchFamily="65" charset="-120"/>
            </a:endParaRPr>
          </a:p>
        </p:txBody>
      </p:sp>
      <p:sp>
        <p:nvSpPr>
          <p:cNvPr id="12" name="矩形 11"/>
          <p:cNvSpPr/>
          <p:nvPr/>
        </p:nvSpPr>
        <p:spPr>
          <a:xfrm>
            <a:off x="628650" y="4826255"/>
            <a:ext cx="2723823" cy="369332"/>
          </a:xfrm>
          <a:prstGeom prst="rect">
            <a:avLst/>
          </a:prstGeom>
        </p:spPr>
        <p:txBody>
          <a:bodyPr wrap="none">
            <a:spAutoFit/>
          </a:bodyPr>
          <a:lstStyle/>
          <a:p>
            <a:r>
              <a:rPr lang="zh-TW" altLang="en-US" dirty="0" smtClean="0">
                <a:latin typeface="標楷體" panose="03000509000000000000" pitchFamily="65" charset="-120"/>
                <a:ea typeface="標楷體" panose="03000509000000000000" pitchFamily="65" charset="-120"/>
              </a:rPr>
              <a:t>板橋榮譽國民之家參訪↓</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129240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1703670"/>
          </a:xfrm>
        </p:spPr>
        <p:txBody>
          <a:bodyPr>
            <a:noAutofit/>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因學生人數較少，以至於難以同時推動本次試辦計畫之四個模組，僅能選擇其中兩個培育重點參與試辦，無法參與試辦之模組改以將相關知能融入原課程進行規劃與探討。</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200" dirty="0">
                    <a:solidFill>
                      <a:schemeClr val="bg1"/>
                    </a:solidFill>
                    <a:latin typeface="標楷體" panose="03000509000000000000" pitchFamily="65" charset="-120"/>
                    <a:ea typeface="標楷體" panose="03000509000000000000" pitchFamily="65" charset="-120"/>
                  </a:rPr>
                  <a:t>三</a:t>
                </a:r>
                <a:r>
                  <a:rPr lang="zh-TW" altLang="en-US" sz="3200" dirty="0" smtClean="0">
                    <a:solidFill>
                      <a:schemeClr val="bg1"/>
                    </a:solidFill>
                    <a:latin typeface="標楷體" panose="03000509000000000000" pitchFamily="65" charset="-120"/>
                    <a:ea typeface="標楷體" panose="03000509000000000000" pitchFamily="65" charset="-120"/>
                  </a:rPr>
                  <a:t>、課程上之困難及因應對策</a:t>
                </a:r>
                <a:endParaRPr lang="zh-CN" altLang="en-US" sz="3200" dirty="0">
                  <a:solidFill>
                    <a:schemeClr val="bg1"/>
                  </a:solidFill>
                  <a:latin typeface="標楷體" panose="03000509000000000000" pitchFamily="65" charset="-120"/>
                  <a:ea typeface="標楷體" panose="03000509000000000000" pitchFamily="65" charset="-120"/>
                </a:endParaRPr>
              </a:p>
              <a:p>
                <a:endParaRPr lang="zh-CN" altLang="en-US" sz="1600" b="1" dirty="0">
                  <a:solidFill>
                    <a:schemeClr val="bg1"/>
                  </a:solidFill>
                  <a:latin typeface="標楷體" panose="03000509000000000000" pitchFamily="65" charset="-120"/>
                  <a:ea typeface="標楷體" panose="03000509000000000000" pitchFamily="65" charset="-120"/>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graphicFrame>
        <p:nvGraphicFramePr>
          <p:cNvPr id="2" name="資料庫圖表 1"/>
          <p:cNvGraphicFramePr/>
          <p:nvPr>
            <p:extLst>
              <p:ext uri="{D42A27DB-BD31-4B8C-83A1-F6EECF244321}">
                <p14:modId xmlns:p14="http://schemas.microsoft.com/office/powerpoint/2010/main" val="350879376"/>
              </p:ext>
            </p:extLst>
          </p:nvPr>
        </p:nvGraphicFramePr>
        <p:xfrm>
          <a:off x="866898" y="3823855"/>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52774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3233392"/>
          </a:xfrm>
        </p:spPr>
        <p:txBody>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本</a:t>
            </a:r>
            <a:r>
              <a:rPr lang="zh-TW" altLang="zh-TW" dirty="0">
                <a:latin typeface="標楷體" panose="03000509000000000000" pitchFamily="65" charset="-120"/>
                <a:ea typeface="標楷體" panose="03000509000000000000" pitchFamily="65" charset="-120"/>
              </a:rPr>
              <a:t>系</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所</a:t>
            </a:r>
            <a:r>
              <a:rPr lang="en-US" altLang="zh-TW" dirty="0">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課程規劃以貼近產業，從產業端為起點，思考產業最需要的人力的核心能力，也就是從目前長照的職系出發，由於長照職系的情境很多元，包括機構式、社區式、和居家式照護三種模式，目前人力最缺、也是長照</a:t>
            </a:r>
            <a:r>
              <a:rPr lang="en-US" altLang="zh-TW" dirty="0">
                <a:latin typeface="標楷體" panose="03000509000000000000" pitchFamily="65" charset="-120"/>
                <a:ea typeface="標楷體" panose="03000509000000000000" pitchFamily="65" charset="-120"/>
              </a:rPr>
              <a:t>2.0</a:t>
            </a:r>
            <a:r>
              <a:rPr lang="zh-TW" altLang="zh-TW" dirty="0">
                <a:latin typeface="標楷體" panose="03000509000000000000" pitchFamily="65" charset="-120"/>
                <a:ea typeface="標楷體" panose="03000509000000000000" pitchFamily="65" charset="-120"/>
              </a:rPr>
              <a:t>方案的主軸，就是社區式和居家式服務，其中又以居家照顧服務員和照顧服務督導員兩個職系的需求最為殷切，因此課程的規劃以這兩個職系為依據。</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標楷體" panose="03000509000000000000" pitchFamily="65" charset="-120"/>
                    <a:ea typeface="標楷體" panose="03000509000000000000" pitchFamily="65" charset="-120"/>
                  </a:rPr>
                  <a:t>四、未來課程規劃及發展</a:t>
                </a:r>
                <a:r>
                  <a:rPr lang="en-US" altLang="zh-TW" sz="3600" dirty="0" smtClean="0">
                    <a:solidFill>
                      <a:schemeClr val="bg1"/>
                    </a:solidFill>
                    <a:latin typeface="標楷體" panose="03000509000000000000" pitchFamily="65" charset="-120"/>
                    <a:ea typeface="標楷體" panose="03000509000000000000" pitchFamily="65" charset="-120"/>
                  </a:rPr>
                  <a:t>(1/3)</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標楷體" panose="03000509000000000000" pitchFamily="65" charset="-120"/>
                  <a:ea typeface="標楷體" panose="03000509000000000000" pitchFamily="65" charset="-120"/>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0494810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8650" y="2120185"/>
            <a:ext cx="7886700" cy="3611079"/>
          </a:xfrm>
        </p:spPr>
        <p:txBody>
          <a:bodyPr/>
          <a:lstStyle/>
          <a:p>
            <a:pPr marL="0" indent="0">
              <a:buNone/>
            </a:pPr>
            <a:r>
              <a:rPr lang="en-US" altLang="zh-TW" dirty="0">
                <a:latin typeface="標楷體" panose="03000509000000000000" pitchFamily="65" charset="-120"/>
                <a:ea typeface="標楷體" panose="03000509000000000000" pitchFamily="65" charset="-120"/>
              </a:rPr>
              <a:t> </a:t>
            </a:r>
            <a:r>
              <a:rPr lang="en-US" altLang="zh-TW" dirty="0" smtClean="0">
                <a:latin typeface="標楷體" panose="03000509000000000000" pitchFamily="65" charset="-120"/>
                <a:ea typeface="標楷體" panose="03000509000000000000" pitchFamily="65" charset="-120"/>
              </a:rPr>
              <a:t>   </a:t>
            </a:r>
            <a:r>
              <a:rPr lang="zh-TW" altLang="zh-TW" dirty="0" smtClean="0">
                <a:latin typeface="標楷體" panose="03000509000000000000" pitchFamily="65" charset="-120"/>
                <a:ea typeface="標楷體" panose="03000509000000000000" pitchFamily="65" charset="-120"/>
              </a:rPr>
              <a:t>依據</a:t>
            </a:r>
            <a:r>
              <a:rPr lang="zh-TW" altLang="zh-TW" dirty="0">
                <a:latin typeface="標楷體" panose="03000509000000000000" pitchFamily="65" charset="-120"/>
                <a:ea typeface="標楷體" panose="03000509000000000000" pitchFamily="65" charset="-120"/>
              </a:rPr>
              <a:t>兩個職系的服務人員實務的過程所需要的專業知能，以及衛生福利部公布的這兩類人員的教育訓練辦法規範的訓練主題和內容，淬練出職系相對應的核心能力和技術訓練需要的內容。將實務情境實際發生的案例，整理出類型，成為案例情境模組，並針對每種類型或模組研議因應的原則，使學生的學習貼近案例實務，有助於強化學生的學習和產業實務狀況之間的接軌，減少學用落差。</a:t>
            </a:r>
            <a:endParaRPr lang="zh-TW" altLang="en-US" dirty="0">
              <a:latin typeface="標楷體" panose="03000509000000000000" pitchFamily="65" charset="-120"/>
              <a:ea typeface="標楷體" panose="03000509000000000000" pitchFamily="65" charset="-120"/>
            </a:endParaRPr>
          </a:p>
        </p:txBody>
      </p:sp>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標楷體" panose="03000509000000000000" pitchFamily="65" charset="-120"/>
                    <a:ea typeface="標楷體" panose="03000509000000000000" pitchFamily="65" charset="-120"/>
                  </a:rPr>
                  <a:t>四、未來課程規劃及發展</a:t>
                </a:r>
                <a:r>
                  <a:rPr lang="en-US" altLang="zh-TW" sz="3600" dirty="0" smtClean="0">
                    <a:solidFill>
                      <a:schemeClr val="bg1"/>
                    </a:solidFill>
                    <a:latin typeface="標楷體" panose="03000509000000000000" pitchFamily="65" charset="-120"/>
                    <a:ea typeface="標楷體" panose="03000509000000000000" pitchFamily="65" charset="-120"/>
                  </a:rPr>
                  <a:t>(2/3)</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標楷體" panose="03000509000000000000" pitchFamily="65" charset="-120"/>
                  <a:ea typeface="標楷體" panose="03000509000000000000" pitchFamily="65" charset="-120"/>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6699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2" y="492316"/>
            <a:ext cx="9144002" cy="1089739"/>
            <a:chOff x="-2" y="492316"/>
            <a:chExt cx="9144002" cy="1089739"/>
          </a:xfrm>
        </p:grpSpPr>
        <p:grpSp>
          <p:nvGrpSpPr>
            <p:cNvPr id="5" name="群組 4"/>
            <p:cNvGrpSpPr/>
            <p:nvPr/>
          </p:nvGrpSpPr>
          <p:grpSpPr>
            <a:xfrm>
              <a:off x="0" y="492316"/>
              <a:ext cx="9144000" cy="1089739"/>
              <a:chOff x="0" y="492316"/>
              <a:chExt cx="9144000" cy="1089739"/>
            </a:xfrm>
          </p:grpSpPr>
          <p:sp>
            <p:nvSpPr>
              <p:cNvPr id="7" name="矩形 6"/>
              <p:cNvSpPr/>
              <p:nvPr/>
            </p:nvSpPr>
            <p:spPr>
              <a:xfrm>
                <a:off x="4572000" y="492316"/>
                <a:ext cx="4572000" cy="697788"/>
              </a:xfrm>
              <a:prstGeom prst="rect">
                <a:avLst/>
              </a:prstGeom>
              <a:solidFill>
                <a:schemeClr val="accent1">
                  <a:lumMod val="60000"/>
                  <a:lumOff val="4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0" y="492316"/>
                <a:ext cx="6879771" cy="6977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defRPr/>
                </a:pPr>
                <a:r>
                  <a:rPr lang="zh-TW" altLang="en-US" sz="3600" dirty="0" smtClean="0">
                    <a:solidFill>
                      <a:schemeClr val="bg1"/>
                    </a:solidFill>
                    <a:latin typeface="標楷體" panose="03000509000000000000" pitchFamily="65" charset="-120"/>
                    <a:ea typeface="標楷體" panose="03000509000000000000" pitchFamily="65" charset="-120"/>
                  </a:rPr>
                  <a:t>四、未來課程規劃及發展</a:t>
                </a:r>
                <a:endParaRPr lang="zh-CN" altLang="en-US" sz="3600" dirty="0">
                  <a:solidFill>
                    <a:schemeClr val="bg1"/>
                  </a:solidFill>
                  <a:latin typeface="標楷體" panose="03000509000000000000" pitchFamily="65" charset="-120"/>
                  <a:ea typeface="標楷體" panose="03000509000000000000" pitchFamily="65" charset="-120"/>
                </a:endParaRPr>
              </a:p>
              <a:p>
                <a:endParaRPr lang="zh-CN" altLang="en-US" b="1" dirty="0">
                  <a:solidFill>
                    <a:schemeClr val="bg1"/>
                  </a:solidFill>
                  <a:latin typeface="標楷體" panose="03000509000000000000" pitchFamily="65" charset="-120"/>
                  <a:ea typeface="標楷體" panose="03000509000000000000" pitchFamily="65" charset="-120"/>
                </a:endParaRPr>
              </a:p>
            </p:txBody>
          </p:sp>
          <p:sp>
            <p:nvSpPr>
              <p:cNvPr id="9" name="矩形 8"/>
              <p:cNvSpPr/>
              <p:nvPr/>
            </p:nvSpPr>
            <p:spPr>
              <a:xfrm>
                <a:off x="0" y="1030448"/>
                <a:ext cx="9144000" cy="551607"/>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6" name="矩形 5"/>
            <p:cNvSpPr/>
            <p:nvPr/>
          </p:nvSpPr>
          <p:spPr>
            <a:xfrm>
              <a:off x="-2" y="1030447"/>
              <a:ext cx="2264230" cy="551607"/>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0" name="矩形 9"/>
          <p:cNvSpPr/>
          <p:nvPr/>
        </p:nvSpPr>
        <p:spPr>
          <a:xfrm>
            <a:off x="8283700" y="492316"/>
            <a:ext cx="505969" cy="1089738"/>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rtlCol="0" anchor="ctr"/>
          <a:lstStyle/>
          <a:p>
            <a:pPr lvl="0" algn="ctr">
              <a:lnSpc>
                <a:spcPct val="130000"/>
              </a:lnSpc>
              <a:defRPr/>
            </a:pPr>
            <a:r>
              <a:rPr lang="zh-TW" altLang="en-US" sz="3600" dirty="0" smtClean="0">
                <a:solidFill>
                  <a:srgbClr val="C00000"/>
                </a:solidFill>
                <a:latin typeface="標楷體" panose="03000509000000000000" pitchFamily="65" charset="-120"/>
                <a:ea typeface="標楷體" panose="03000509000000000000" pitchFamily="65" charset="-120"/>
              </a:rPr>
              <a:t>範例</a:t>
            </a:r>
            <a:endParaRPr lang="zh-CN" altLang="en-US" b="1" dirty="0">
              <a:solidFill>
                <a:srgbClr val="C00000"/>
              </a:solidFill>
              <a:latin typeface="標楷體" panose="03000509000000000000" pitchFamily="65" charset="-120"/>
              <a:ea typeface="標楷體" panose="03000509000000000000" pitchFamily="65" charset="-120"/>
            </a:endParaRPr>
          </a:p>
        </p:txBody>
      </p:sp>
      <p:sp>
        <p:nvSpPr>
          <p:cNvPr id="14" name="向右箭號 13"/>
          <p:cNvSpPr/>
          <p:nvPr/>
        </p:nvSpPr>
        <p:spPr>
          <a:xfrm>
            <a:off x="665018" y="1995055"/>
            <a:ext cx="7718961" cy="1531916"/>
          </a:xfrm>
          <a:prstGeom prst="rightArrow">
            <a:avLst>
              <a:gd name="adj1" fmla="val 44224"/>
              <a:gd name="adj2" fmla="val 11124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000" dirty="0" smtClean="0">
                <a:latin typeface="標楷體" panose="03000509000000000000" pitchFamily="65" charset="-120"/>
                <a:ea typeface="標楷體" panose="03000509000000000000" pitchFamily="65" charset="-120"/>
              </a:rPr>
              <a:t>因應少子化，少數高中職端家政群照顧服務科成立！</a:t>
            </a:r>
            <a:endParaRPr lang="zh-TW" altLang="en-US" sz="2000" dirty="0">
              <a:latin typeface="標楷體" panose="03000509000000000000" pitchFamily="65" charset="-120"/>
              <a:ea typeface="標楷體" panose="03000509000000000000" pitchFamily="65" charset="-120"/>
            </a:endParaRPr>
          </a:p>
        </p:txBody>
      </p:sp>
      <p:sp>
        <p:nvSpPr>
          <p:cNvPr id="16" name="圓角矩形 15"/>
          <p:cNvSpPr/>
          <p:nvPr/>
        </p:nvSpPr>
        <p:spPr>
          <a:xfrm>
            <a:off x="1132113" y="3004457"/>
            <a:ext cx="2256312" cy="138941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TW" altLang="en-US" dirty="0" smtClean="0">
                <a:latin typeface="標楷體" panose="03000509000000000000" pitchFamily="65" charset="-120"/>
                <a:ea typeface="標楷體" panose="03000509000000000000" pitchFamily="65" charset="-120"/>
              </a:rPr>
              <a:t>原有學生多數來自：</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商管群</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r>
              <a:rPr lang="zh-TW" altLang="en-US" dirty="0" smtClean="0">
                <a:latin typeface="標楷體" panose="03000509000000000000" pitchFamily="65" charset="-120"/>
                <a:ea typeface="標楷體" panose="03000509000000000000" pitchFamily="65" charset="-120"/>
              </a:rPr>
              <a:t>餐旅群</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家政群幼保科</a:t>
            </a:r>
            <a:endParaRPr lang="zh-TW" altLang="en-US" dirty="0">
              <a:latin typeface="標楷體" panose="03000509000000000000" pitchFamily="65" charset="-120"/>
              <a:ea typeface="標楷體" panose="03000509000000000000" pitchFamily="65" charset="-120"/>
            </a:endParaRPr>
          </a:p>
        </p:txBody>
      </p:sp>
      <p:sp>
        <p:nvSpPr>
          <p:cNvPr id="17" name="圓角矩形 16"/>
          <p:cNvSpPr/>
          <p:nvPr/>
        </p:nvSpPr>
        <p:spPr>
          <a:xfrm>
            <a:off x="4162300" y="3004457"/>
            <a:ext cx="2291937" cy="138941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TW" altLang="en-US" dirty="0" smtClean="0">
                <a:latin typeface="標楷體" panose="03000509000000000000" pitchFamily="65" charset="-120"/>
                <a:ea typeface="標楷體" panose="03000509000000000000" pitchFamily="65" charset="-120"/>
              </a:rPr>
              <a:t>未來擬改成：</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商管群</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r>
              <a:rPr lang="zh-TW" altLang="en-US" dirty="0" smtClean="0">
                <a:latin typeface="標楷體" panose="03000509000000000000" pitchFamily="65" charset="-120"/>
                <a:ea typeface="標楷體" panose="03000509000000000000" pitchFamily="65" charset="-120"/>
              </a:rPr>
              <a:t>餐旅群</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家政群幼保科</a:t>
            </a:r>
            <a:endParaRPr lang="en-US" altLang="zh-TW" dirty="0" smtClean="0">
              <a:latin typeface="標楷體" panose="03000509000000000000" pitchFamily="65" charset="-120"/>
              <a:ea typeface="標楷體" panose="03000509000000000000" pitchFamily="65" charset="-120"/>
            </a:endParaRPr>
          </a:p>
          <a:p>
            <a:pPr algn="ctr"/>
            <a:r>
              <a:rPr lang="zh-TW" altLang="en-US" dirty="0" smtClean="0">
                <a:latin typeface="標楷體" panose="03000509000000000000" pitchFamily="65" charset="-120"/>
                <a:ea typeface="標楷體" panose="03000509000000000000" pitchFamily="65" charset="-120"/>
              </a:rPr>
              <a:t>家政群照服科</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5834627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10"/>
          <p:cNvSpPr txBox="1"/>
          <p:nvPr/>
        </p:nvSpPr>
        <p:spPr>
          <a:xfrm>
            <a:off x="2846616" y="2550497"/>
            <a:ext cx="3450768" cy="1015663"/>
          </a:xfrm>
          <a:prstGeom prst="rect">
            <a:avLst/>
          </a:prstGeom>
          <a:noFill/>
        </p:spPr>
        <p:txBody>
          <a:bodyPr wrap="square" rtlCol="0">
            <a:spAutoFit/>
          </a:bodyPr>
          <a:lstStyle/>
          <a:p>
            <a:pPr algn="ctr"/>
            <a:r>
              <a:rPr lang="zh-TW" altLang="en-US" sz="6000" dirty="0">
                <a:solidFill>
                  <a:schemeClr val="accent1">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敬請指教</a:t>
            </a:r>
            <a:endParaRPr lang="zh-CN" altLang="en-US" sz="6000" dirty="0">
              <a:solidFill>
                <a:schemeClr val="accent1">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pic>
        <p:nvPicPr>
          <p:cNvPr id="76" name="Picture 2" descr="D:\森\北護\北護素材\A601_基本組合(一).gif"/>
          <p:cNvPicPr>
            <a:picLocks noChangeAspect="1" noChangeArrowheads="1"/>
          </p:cNvPicPr>
          <p:nvPr/>
        </p:nvPicPr>
        <p:blipFill>
          <a:blip r:embed="rId3" cstate="print"/>
          <a:srcRect/>
          <a:stretch>
            <a:fillRect/>
          </a:stretch>
        </p:blipFill>
        <p:spPr bwMode="auto">
          <a:xfrm>
            <a:off x="1400029" y="1109091"/>
            <a:ext cx="6343942" cy="1080000"/>
          </a:xfrm>
          <a:prstGeom prst="rect">
            <a:avLst/>
          </a:prstGeom>
          <a:noFill/>
        </p:spPr>
      </p:pic>
      <p:pic>
        <p:nvPicPr>
          <p:cNvPr id="6" name="圖片 5"/>
          <p:cNvPicPr>
            <a:picLocks noChangeAspect="1"/>
          </p:cNvPicPr>
          <p:nvPr/>
        </p:nvPicPr>
        <p:blipFill>
          <a:blip r:embed="rId4" cstate="print">
            <a:extLst>
              <a:ext uri="{BEBA8EAE-BF5A-486C-A8C5-ECC9F3942E4B}">
                <a14:imgProps xmlns:a14="http://schemas.microsoft.com/office/drawing/2010/main">
                  <a14:imgLayer r:embed="rId5">
                    <a14:imgEffect>
                      <a14:backgroundRemoval t="7197" b="89899" l="3125" r="96165">
                        <a14:foregroundMark x1="42188" y1="45328" x2="43324" y2="46338"/>
                        <a14:foregroundMark x1="45384" y1="48990" x2="47443" y2="52399"/>
                        <a14:foregroundMark x1="49432" y1="56566" x2="49645" y2="57197"/>
                        <a14:foregroundMark x1="49787" y1="57576" x2="49787" y2="57576"/>
                        <a14:foregroundMark x1="70099" y1="60606" x2="75710" y2="71717"/>
                        <a14:foregroundMark x1="75284" y1="32323" x2="78125" y2="24116"/>
                      </a14:backgroundRemoval>
                    </a14:imgEffect>
                  </a14:imgLayer>
                </a14:imgProps>
              </a:ext>
              <a:ext uri="{28A0092B-C50C-407E-A947-70E740481C1C}">
                <a14:useLocalDpi xmlns:a14="http://schemas.microsoft.com/office/drawing/2010/main" val="0"/>
              </a:ext>
            </a:extLst>
          </a:blip>
          <a:stretch>
            <a:fillRect/>
          </a:stretch>
        </p:blipFill>
        <p:spPr>
          <a:xfrm>
            <a:off x="1874520" y="3566160"/>
            <a:ext cx="5852160" cy="3291840"/>
          </a:xfrm>
          <a:prstGeom prst="rect">
            <a:avLst/>
          </a:prstGeom>
        </p:spPr>
      </p:pic>
      <p:sp>
        <p:nvSpPr>
          <p:cNvPr id="77" name="矩形 76"/>
          <p:cNvSpPr/>
          <p:nvPr/>
        </p:nvSpPr>
        <p:spPr>
          <a:xfrm>
            <a:off x="0" y="2971605"/>
            <a:ext cx="2846616" cy="189081"/>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78" name="矩形 77"/>
          <p:cNvSpPr/>
          <p:nvPr/>
        </p:nvSpPr>
        <p:spPr>
          <a:xfrm>
            <a:off x="6297384" y="2971606"/>
            <a:ext cx="2859316" cy="189080"/>
          </a:xfrm>
          <a:prstGeom prst="rect">
            <a:avLst/>
          </a:prstGeom>
          <a:solidFill>
            <a:schemeClr val="accent1">
              <a:lumMod val="40000"/>
              <a:lumOff val="6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79" name="矩形 78"/>
          <p:cNvSpPr/>
          <p:nvPr/>
        </p:nvSpPr>
        <p:spPr>
          <a:xfrm>
            <a:off x="0" y="3160686"/>
            <a:ext cx="2846616" cy="217514"/>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4" name="矩形 83"/>
          <p:cNvSpPr/>
          <p:nvPr/>
        </p:nvSpPr>
        <p:spPr>
          <a:xfrm>
            <a:off x="6297383" y="3160686"/>
            <a:ext cx="2857196" cy="217514"/>
          </a:xfrm>
          <a:prstGeom prst="rect">
            <a:avLst/>
          </a:prstGeom>
          <a:solidFill>
            <a:schemeClr val="accent1">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a:p>
        </p:txBody>
      </p:sp>
      <p:sp>
        <p:nvSpPr>
          <p:cNvPr id="85" name="矩形 84"/>
          <p:cNvSpPr/>
          <p:nvPr/>
        </p:nvSpPr>
        <p:spPr>
          <a:xfrm>
            <a:off x="1" y="2783646"/>
            <a:ext cx="2846616" cy="18795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6" name="矩形 85"/>
          <p:cNvSpPr/>
          <p:nvPr/>
        </p:nvSpPr>
        <p:spPr>
          <a:xfrm>
            <a:off x="6297383" y="2783646"/>
            <a:ext cx="2846616" cy="18795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43429688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50812142146"/>
  <p:tag name="MH_LIBRARY" val="GRAPHIC"/>
</p:tagLst>
</file>

<file path=ppt/theme/theme1.xml><?xml version="1.0" encoding="utf-8"?>
<a:theme xmlns:a="http://schemas.openxmlformats.org/drawingml/2006/main" name="Office 主题">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2811</TotalTime>
  <Words>767</Words>
  <Application>Microsoft Office PowerPoint</Application>
  <PresentationFormat>如螢幕大小 (4:3)</PresentationFormat>
  <Paragraphs>170</Paragraphs>
  <Slides>10</Slides>
  <Notes>1</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10</vt:i4>
      </vt:variant>
    </vt:vector>
  </HeadingPairs>
  <TitlesOfParts>
    <vt:vector size="20" baseType="lpstr">
      <vt:lpstr>新細明體</vt:lpstr>
      <vt:lpstr>Calibri</vt:lpstr>
      <vt:lpstr>標楷體</vt:lpstr>
      <vt:lpstr>Times New Roman</vt:lpstr>
      <vt:lpstr>Calibri Light</vt:lpstr>
      <vt:lpstr>Microsoft YaHei</vt:lpstr>
      <vt:lpstr>SimSun</vt:lpstr>
      <vt:lpstr>Arial</vt:lpstr>
      <vt:lpstr>微軟正黑體</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國立臺北護理健康大學</dc:title>
  <dc:creator>教學卓越中心</dc:creator>
  <cp:lastModifiedBy>shaoyu</cp:lastModifiedBy>
  <cp:revision>123</cp:revision>
  <cp:lastPrinted>2018-05-31T01:40:07Z</cp:lastPrinted>
  <dcterms:created xsi:type="dcterms:W3CDTF">2015-08-12T02:19:42Z</dcterms:created>
  <dcterms:modified xsi:type="dcterms:W3CDTF">2019-05-16T02:39:03Z</dcterms:modified>
</cp:coreProperties>
</file>