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6" r:id="rId2"/>
    <p:sldId id="302" r:id="rId3"/>
    <p:sldId id="293" r:id="rId4"/>
    <p:sldId id="303" r:id="rId5"/>
    <p:sldId id="304" r:id="rId6"/>
    <p:sldId id="294" r:id="rId7"/>
    <p:sldId id="296" r:id="rId8"/>
    <p:sldId id="295" r:id="rId9"/>
    <p:sldId id="292" r:id="rId10"/>
    <p:sldId id="275" r:id="rId11"/>
  </p:sldIdLst>
  <p:sldSz cx="9144000" cy="6858000" type="screen4x3"/>
  <p:notesSz cx="7099300" cy="10234613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alibri Light" panose="020F0302020204030204" pitchFamily="34" charset="0"/>
      <p:regular r:id="rId18"/>
      <p:italic r:id="rId19"/>
    </p:embeddedFont>
    <p:embeddedFont>
      <p:font typeface="Microsoft YaHei" panose="020B0503020204020204" pitchFamily="34" charset="-122"/>
      <p:regular r:id="rId20"/>
      <p:bold r:id="rId21"/>
    </p:embeddedFont>
    <p:embeddedFont>
      <p:font typeface="SimSun" panose="02010600030101010101" pitchFamily="2" charset="-122"/>
      <p:regular r:id="rId22"/>
    </p:embeddedFont>
    <p:embeddedFont>
      <p:font typeface="微軟正黑體" panose="020B0604030504040204" pitchFamily="34" charset="-120"/>
      <p:regular r:id="rId23"/>
      <p:bold r:id="rId24"/>
    </p:embeddedFont>
    <p:embeddedFont>
      <p:font typeface="標楷體" panose="03000509000000000000" pitchFamily="65" charset="-120"/>
      <p:regular r:id="rId25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34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FF9999"/>
    <a:srgbClr val="FFCCCC"/>
    <a:srgbClr val="CCCCFF"/>
    <a:srgbClr val="66CCFF"/>
    <a:srgbClr val="5E907F"/>
    <a:srgbClr val="39B44C"/>
    <a:srgbClr val="0D8942"/>
    <a:srgbClr val="61953D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A488322-F2BA-4B5B-9748-0D474271808F}" styleName="中等深淺樣式 3 - 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E9639D4-E3E2-4D34-9284-5A2195B3D0D7}" styleName="淺色樣式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A111915-BE36-4E01-A7E5-04B1672EAD32}" styleName="淺色樣式 2 - 輔色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佈景主題樣式 2 - 輔色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27102A9-8310-4765-A935-A1911B00CA55}" styleName="淺色樣式 1 - 輔色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6429" autoAdjust="0"/>
  </p:normalViewPr>
  <p:slideViewPr>
    <p:cSldViewPr snapToGrid="0">
      <p:cViewPr varScale="1">
        <p:scale>
          <a:sx n="81" d="100"/>
          <a:sy n="81" d="100"/>
        </p:scale>
        <p:origin x="2027" y="87"/>
      </p:cViewPr>
      <p:guideLst>
        <p:guide orient="horz" pos="143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6" d="100"/>
          <a:sy n="86" d="100"/>
        </p:scale>
        <p:origin x="3786" y="72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F5CF08-BAC0-4C0B-BADD-F5B6CD07B062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CFF255AA-6678-4485-AC2B-7A1817E9B5FA}">
      <dgm:prSet phldrT="[文字]" custT="1"/>
      <dgm:spPr/>
      <dgm:t>
        <a:bodyPr/>
        <a:lstStyle/>
        <a:p>
          <a:pPr algn="l" fontAlgn="ctr">
            <a:lnSpc>
              <a:spcPts val="1800"/>
            </a:lnSpc>
          </a:pPr>
          <a:r>
            <a:rPr lang="zh-TW" altLang="en-US" sz="1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居服督導實際實習較原先課程複雜，縣市政府與中央服務內容不一致</a:t>
          </a:r>
        </a:p>
      </dgm:t>
    </dgm:pt>
    <dgm:pt modelId="{4306A440-BD1B-4FF9-8BA5-67CECA54FF2D}" type="parTrans" cxnId="{33359094-2998-4278-A2DA-7971A16ABA3A}">
      <dgm:prSet/>
      <dgm:spPr/>
      <dgm:t>
        <a:bodyPr/>
        <a:lstStyle/>
        <a:p>
          <a:endParaRPr lang="zh-TW" altLang="en-US"/>
        </a:p>
      </dgm:t>
    </dgm:pt>
    <dgm:pt modelId="{C2442B87-F90F-4E41-84EA-40F25D066DD3}" type="sibTrans" cxnId="{33359094-2998-4278-A2DA-7971A16ABA3A}">
      <dgm:prSet/>
      <dgm:spPr/>
      <dgm:t>
        <a:bodyPr/>
        <a:lstStyle/>
        <a:p>
          <a:endParaRPr lang="zh-TW" altLang="en-US"/>
        </a:p>
      </dgm:t>
    </dgm:pt>
    <dgm:pt modelId="{D30316D5-C621-4598-A60D-84E686DBC131}">
      <dgm:prSet phldrT="[文字]" custT="1"/>
      <dgm:spPr/>
      <dgm:t>
        <a:bodyPr anchor="ctr"/>
        <a:lstStyle/>
        <a:p>
          <a:pPr fontAlgn="ctr">
            <a:lnSpc>
              <a:spcPts val="1800"/>
            </a:lnSpc>
          </a:pPr>
          <a:r>
            <a:rPr lang="zh-TW" altLang="en-US" sz="18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微調課程內容，提前告知學生產業現況</a:t>
          </a:r>
        </a:p>
      </dgm:t>
    </dgm:pt>
    <dgm:pt modelId="{10005ED4-DDBD-4423-A9A5-BA5B4BD3F04F}" type="parTrans" cxnId="{E9C7AFB2-221A-4493-BE76-60514DC1C4DE}">
      <dgm:prSet/>
      <dgm:spPr/>
      <dgm:t>
        <a:bodyPr/>
        <a:lstStyle/>
        <a:p>
          <a:endParaRPr lang="zh-TW" altLang="en-US"/>
        </a:p>
      </dgm:t>
    </dgm:pt>
    <dgm:pt modelId="{0BC31155-9A0B-401B-97C6-DD142BC29C09}" type="sibTrans" cxnId="{E9C7AFB2-221A-4493-BE76-60514DC1C4DE}">
      <dgm:prSet/>
      <dgm:spPr/>
      <dgm:t>
        <a:bodyPr/>
        <a:lstStyle/>
        <a:p>
          <a:endParaRPr lang="zh-TW" altLang="en-US"/>
        </a:p>
      </dgm:t>
    </dgm:pt>
    <dgm:pt modelId="{268AD06C-4E79-4341-93AF-ED7242D8ACBB}">
      <dgm:prSet phldrT="[文字]" custT="1"/>
      <dgm:spPr>
        <a:solidFill>
          <a:srgbClr val="FFC000"/>
        </a:solidFill>
      </dgm:spPr>
      <dgm:t>
        <a:bodyPr/>
        <a:lstStyle/>
        <a:p>
          <a:pPr algn="l" fontAlgn="ctr">
            <a:lnSpc>
              <a:spcPts val="1800"/>
            </a:lnSpc>
          </a:pPr>
          <a:r>
            <a:rPr lang="zh-TW" altLang="en-US" sz="1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部分模組課程設計為選修課，但學生未注意而無法取得模組證書</a:t>
          </a:r>
        </a:p>
      </dgm:t>
    </dgm:pt>
    <dgm:pt modelId="{08401202-8148-4306-9483-29690DFFF4E1}" type="parTrans" cxnId="{03313D58-FE7B-4746-9BA6-7455E02F4B1A}">
      <dgm:prSet/>
      <dgm:spPr/>
      <dgm:t>
        <a:bodyPr/>
        <a:lstStyle/>
        <a:p>
          <a:endParaRPr lang="zh-TW" altLang="en-US"/>
        </a:p>
      </dgm:t>
    </dgm:pt>
    <dgm:pt modelId="{A54EF59E-C273-4EF4-A062-24A001B29483}" type="sibTrans" cxnId="{03313D58-FE7B-4746-9BA6-7455E02F4B1A}">
      <dgm:prSet/>
      <dgm:spPr/>
      <dgm:t>
        <a:bodyPr/>
        <a:lstStyle/>
        <a:p>
          <a:endParaRPr lang="zh-TW" altLang="en-US"/>
        </a:p>
      </dgm:t>
    </dgm:pt>
    <dgm:pt modelId="{D4EB75FE-B679-40D7-8CF8-C16B8877F0CC}">
      <dgm:prSet phldrT="[文字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 anchor="ctr"/>
        <a:lstStyle/>
        <a:p>
          <a:pPr>
            <a:lnSpc>
              <a:spcPts val="1800"/>
            </a:lnSpc>
          </a:pPr>
          <a:r>
            <a:rPr lang="zh-TW" altLang="en-US" sz="18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加強宣導或修正該門課為必修</a:t>
          </a:r>
        </a:p>
      </dgm:t>
    </dgm:pt>
    <dgm:pt modelId="{EB1ED858-4582-46A7-9D03-B41CF32F3101}" type="parTrans" cxnId="{7F55094C-DFB2-41CF-AA72-FEF762EE352B}">
      <dgm:prSet/>
      <dgm:spPr/>
      <dgm:t>
        <a:bodyPr/>
        <a:lstStyle/>
        <a:p>
          <a:endParaRPr lang="zh-TW" altLang="en-US"/>
        </a:p>
      </dgm:t>
    </dgm:pt>
    <dgm:pt modelId="{CF5DCCA2-D625-4BE7-A459-62C2ABF6C9E5}" type="sibTrans" cxnId="{7F55094C-DFB2-41CF-AA72-FEF762EE352B}">
      <dgm:prSet/>
      <dgm:spPr/>
      <dgm:t>
        <a:bodyPr/>
        <a:lstStyle/>
        <a:p>
          <a:endParaRPr lang="zh-TW" altLang="en-US"/>
        </a:p>
      </dgm:t>
    </dgm:pt>
    <dgm:pt modelId="{5A52FF61-9767-4A44-A7E7-BD9ECD32690F}" type="pres">
      <dgm:prSet presAssocID="{B0F5CF08-BAC0-4C0B-BADD-F5B6CD07B062}" presName="Name0" presStyleCnt="0">
        <dgm:presLayoutVars>
          <dgm:dir/>
          <dgm:animLvl val="lvl"/>
          <dgm:resizeHandles/>
        </dgm:presLayoutVars>
      </dgm:prSet>
      <dgm:spPr/>
    </dgm:pt>
    <dgm:pt modelId="{EB7DDA69-3ED7-45D0-8011-5C73A7F86DAB}" type="pres">
      <dgm:prSet presAssocID="{CFF255AA-6678-4485-AC2B-7A1817E9B5FA}" presName="linNode" presStyleCnt="0"/>
      <dgm:spPr/>
    </dgm:pt>
    <dgm:pt modelId="{55D4C9B1-EA57-4306-8F45-B360EA0D1F3E}" type="pres">
      <dgm:prSet presAssocID="{CFF255AA-6678-4485-AC2B-7A1817E9B5FA}" presName="parentShp" presStyleLbl="node1" presStyleIdx="0" presStyleCnt="2" custLinFactNeighborX="-5359">
        <dgm:presLayoutVars>
          <dgm:bulletEnabled val="1"/>
        </dgm:presLayoutVars>
      </dgm:prSet>
      <dgm:spPr/>
    </dgm:pt>
    <dgm:pt modelId="{39E8B5A8-2DEA-4928-B3DD-8C7E5E709711}" type="pres">
      <dgm:prSet presAssocID="{CFF255AA-6678-4485-AC2B-7A1817E9B5FA}" presName="childShp" presStyleLbl="bgAccFollowNode1" presStyleIdx="0" presStyleCnt="2">
        <dgm:presLayoutVars>
          <dgm:bulletEnabled val="1"/>
        </dgm:presLayoutVars>
      </dgm:prSet>
      <dgm:spPr/>
    </dgm:pt>
    <dgm:pt modelId="{6C25CD57-72CD-40EA-BA75-F2D1488178A8}" type="pres">
      <dgm:prSet presAssocID="{C2442B87-F90F-4E41-84EA-40F25D066DD3}" presName="spacing" presStyleCnt="0"/>
      <dgm:spPr/>
    </dgm:pt>
    <dgm:pt modelId="{322994A4-7998-4325-BB03-0A1D770476EC}" type="pres">
      <dgm:prSet presAssocID="{268AD06C-4E79-4341-93AF-ED7242D8ACBB}" presName="linNode" presStyleCnt="0"/>
      <dgm:spPr/>
    </dgm:pt>
    <dgm:pt modelId="{55DDC016-0098-4377-95C7-77C1B4AE8DE7}" type="pres">
      <dgm:prSet presAssocID="{268AD06C-4E79-4341-93AF-ED7242D8ACBB}" presName="parentShp" presStyleLbl="node1" presStyleIdx="1" presStyleCnt="2">
        <dgm:presLayoutVars>
          <dgm:bulletEnabled val="1"/>
        </dgm:presLayoutVars>
      </dgm:prSet>
      <dgm:spPr/>
    </dgm:pt>
    <dgm:pt modelId="{C789A628-C85E-437A-82E7-A2305A6B1C9E}" type="pres">
      <dgm:prSet presAssocID="{268AD06C-4E79-4341-93AF-ED7242D8ACBB}" presName="childShp" presStyleLbl="bgAccFollowNode1" presStyleIdx="1" presStyleCnt="2">
        <dgm:presLayoutVars>
          <dgm:bulletEnabled val="1"/>
        </dgm:presLayoutVars>
      </dgm:prSet>
      <dgm:spPr/>
    </dgm:pt>
  </dgm:ptLst>
  <dgm:cxnLst>
    <dgm:cxn modelId="{E22B371F-B436-42D7-889D-6F07614ECB45}" type="presOf" srcId="{268AD06C-4E79-4341-93AF-ED7242D8ACBB}" destId="{55DDC016-0098-4377-95C7-77C1B4AE8DE7}" srcOrd="0" destOrd="0" presId="urn:microsoft.com/office/officeart/2005/8/layout/vList6"/>
    <dgm:cxn modelId="{4DFC6B38-2532-4B5F-AB01-5206D3894BE2}" type="presOf" srcId="{B0F5CF08-BAC0-4C0B-BADD-F5B6CD07B062}" destId="{5A52FF61-9767-4A44-A7E7-BD9ECD32690F}" srcOrd="0" destOrd="0" presId="urn:microsoft.com/office/officeart/2005/8/layout/vList6"/>
    <dgm:cxn modelId="{B8C7073A-3A2E-4B4D-A64F-7401F919F7AC}" type="presOf" srcId="{CFF255AA-6678-4485-AC2B-7A1817E9B5FA}" destId="{55D4C9B1-EA57-4306-8F45-B360EA0D1F3E}" srcOrd="0" destOrd="0" presId="urn:microsoft.com/office/officeart/2005/8/layout/vList6"/>
    <dgm:cxn modelId="{AAC5C765-B23C-44DB-87B9-96A4C866C384}" type="presOf" srcId="{D30316D5-C621-4598-A60D-84E686DBC131}" destId="{39E8B5A8-2DEA-4928-B3DD-8C7E5E709711}" srcOrd="0" destOrd="0" presId="urn:microsoft.com/office/officeart/2005/8/layout/vList6"/>
    <dgm:cxn modelId="{7F55094C-DFB2-41CF-AA72-FEF762EE352B}" srcId="{268AD06C-4E79-4341-93AF-ED7242D8ACBB}" destId="{D4EB75FE-B679-40D7-8CF8-C16B8877F0CC}" srcOrd="0" destOrd="0" parTransId="{EB1ED858-4582-46A7-9D03-B41CF32F3101}" sibTransId="{CF5DCCA2-D625-4BE7-A459-62C2ABF6C9E5}"/>
    <dgm:cxn modelId="{03313D58-FE7B-4746-9BA6-7455E02F4B1A}" srcId="{B0F5CF08-BAC0-4C0B-BADD-F5B6CD07B062}" destId="{268AD06C-4E79-4341-93AF-ED7242D8ACBB}" srcOrd="1" destOrd="0" parTransId="{08401202-8148-4306-9483-29690DFFF4E1}" sibTransId="{A54EF59E-C273-4EF4-A062-24A001B29483}"/>
    <dgm:cxn modelId="{33359094-2998-4278-A2DA-7971A16ABA3A}" srcId="{B0F5CF08-BAC0-4C0B-BADD-F5B6CD07B062}" destId="{CFF255AA-6678-4485-AC2B-7A1817E9B5FA}" srcOrd="0" destOrd="0" parTransId="{4306A440-BD1B-4FF9-8BA5-67CECA54FF2D}" sibTransId="{C2442B87-F90F-4E41-84EA-40F25D066DD3}"/>
    <dgm:cxn modelId="{E9C7AFB2-221A-4493-BE76-60514DC1C4DE}" srcId="{CFF255AA-6678-4485-AC2B-7A1817E9B5FA}" destId="{D30316D5-C621-4598-A60D-84E686DBC131}" srcOrd="0" destOrd="0" parTransId="{10005ED4-DDBD-4423-A9A5-BA5B4BD3F04F}" sibTransId="{0BC31155-9A0B-401B-97C6-DD142BC29C09}"/>
    <dgm:cxn modelId="{787FA3D5-CCF9-40F4-808C-F7DE2FDAE4F3}" type="presOf" srcId="{D4EB75FE-B679-40D7-8CF8-C16B8877F0CC}" destId="{C789A628-C85E-437A-82E7-A2305A6B1C9E}" srcOrd="0" destOrd="0" presId="urn:microsoft.com/office/officeart/2005/8/layout/vList6"/>
    <dgm:cxn modelId="{7DC9C9EA-8A6F-4A1A-8C1C-2BB8E0F2A96C}" type="presParOf" srcId="{5A52FF61-9767-4A44-A7E7-BD9ECD32690F}" destId="{EB7DDA69-3ED7-45D0-8011-5C73A7F86DAB}" srcOrd="0" destOrd="0" presId="urn:microsoft.com/office/officeart/2005/8/layout/vList6"/>
    <dgm:cxn modelId="{7BAC7003-32B8-4E30-BEBC-6585D7C3D71A}" type="presParOf" srcId="{EB7DDA69-3ED7-45D0-8011-5C73A7F86DAB}" destId="{55D4C9B1-EA57-4306-8F45-B360EA0D1F3E}" srcOrd="0" destOrd="0" presId="urn:microsoft.com/office/officeart/2005/8/layout/vList6"/>
    <dgm:cxn modelId="{40DD49F6-2D2F-4C97-9912-FB63A9B2A3F5}" type="presParOf" srcId="{EB7DDA69-3ED7-45D0-8011-5C73A7F86DAB}" destId="{39E8B5A8-2DEA-4928-B3DD-8C7E5E709711}" srcOrd="1" destOrd="0" presId="urn:microsoft.com/office/officeart/2005/8/layout/vList6"/>
    <dgm:cxn modelId="{1A1C62C4-E660-46D6-B543-AEB5FE668312}" type="presParOf" srcId="{5A52FF61-9767-4A44-A7E7-BD9ECD32690F}" destId="{6C25CD57-72CD-40EA-BA75-F2D1488178A8}" srcOrd="1" destOrd="0" presId="urn:microsoft.com/office/officeart/2005/8/layout/vList6"/>
    <dgm:cxn modelId="{F1ADA236-60B8-4341-A078-3D0011AF2B46}" type="presParOf" srcId="{5A52FF61-9767-4A44-A7E7-BD9ECD32690F}" destId="{322994A4-7998-4325-BB03-0A1D770476EC}" srcOrd="2" destOrd="0" presId="urn:microsoft.com/office/officeart/2005/8/layout/vList6"/>
    <dgm:cxn modelId="{EAEFD169-9BE5-4783-92FA-60DF1D434618}" type="presParOf" srcId="{322994A4-7998-4325-BB03-0A1D770476EC}" destId="{55DDC016-0098-4377-95C7-77C1B4AE8DE7}" srcOrd="0" destOrd="0" presId="urn:microsoft.com/office/officeart/2005/8/layout/vList6"/>
    <dgm:cxn modelId="{CEF886EB-595A-4C8B-BB29-D5953BC59048}" type="presParOf" srcId="{322994A4-7998-4325-BB03-0A1D770476EC}" destId="{C789A628-C85E-437A-82E7-A2305A6B1C9E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E8B5A8-2DEA-4928-B3DD-8C7E5E709711}">
      <dsp:nvSpPr>
        <dsp:cNvPr id="0" name=""/>
        <dsp:cNvSpPr/>
      </dsp:nvSpPr>
      <dsp:spPr>
        <a:xfrm>
          <a:off x="2964081" y="343"/>
          <a:ext cx="4446121" cy="1339888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 fontAlgn="ctr">
            <a:lnSpc>
              <a:spcPts val="18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微調課程內容，提前告知學生產業現況</a:t>
          </a:r>
        </a:p>
      </dsp:txBody>
      <dsp:txXfrm>
        <a:off x="2964081" y="167829"/>
        <a:ext cx="3943663" cy="1004916"/>
      </dsp:txXfrm>
    </dsp:sp>
    <dsp:sp modelId="{55D4C9B1-EA57-4306-8F45-B360EA0D1F3E}">
      <dsp:nvSpPr>
        <dsp:cNvPr id="0" name=""/>
        <dsp:cNvSpPr/>
      </dsp:nvSpPr>
      <dsp:spPr>
        <a:xfrm>
          <a:off x="0" y="343"/>
          <a:ext cx="2964081" cy="133988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l" defTabSz="800100" fontAlgn="ctr">
            <a:lnSpc>
              <a:spcPts val="18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居服督導實際實習較原先課程複雜，縣市政府與中央服務內容不一致</a:t>
          </a:r>
        </a:p>
      </dsp:txBody>
      <dsp:txXfrm>
        <a:off x="65408" y="65751"/>
        <a:ext cx="2833265" cy="1209072"/>
      </dsp:txXfrm>
    </dsp:sp>
    <dsp:sp modelId="{C789A628-C85E-437A-82E7-A2305A6B1C9E}">
      <dsp:nvSpPr>
        <dsp:cNvPr id="0" name=""/>
        <dsp:cNvSpPr/>
      </dsp:nvSpPr>
      <dsp:spPr>
        <a:xfrm>
          <a:off x="2964081" y="1474220"/>
          <a:ext cx="4446121" cy="1339888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lumMod val="20000"/>
            <a:lumOff val="80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ts val="18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加強宣導或修正該門課為必修</a:t>
          </a:r>
        </a:p>
      </dsp:txBody>
      <dsp:txXfrm>
        <a:off x="2964081" y="1641706"/>
        <a:ext cx="3943663" cy="1004916"/>
      </dsp:txXfrm>
    </dsp:sp>
    <dsp:sp modelId="{55DDC016-0098-4377-95C7-77C1B4AE8DE7}">
      <dsp:nvSpPr>
        <dsp:cNvPr id="0" name=""/>
        <dsp:cNvSpPr/>
      </dsp:nvSpPr>
      <dsp:spPr>
        <a:xfrm>
          <a:off x="0" y="1474220"/>
          <a:ext cx="2964081" cy="1339888"/>
        </a:xfrm>
        <a:prstGeom prst="round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l" defTabSz="800100" fontAlgn="ctr">
            <a:lnSpc>
              <a:spcPts val="18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部分模組課程設計為選修課，但學生未注意而無法取得模組證書</a:t>
          </a:r>
        </a:p>
      </dsp:txBody>
      <dsp:txXfrm>
        <a:off x="65408" y="1539628"/>
        <a:ext cx="2833265" cy="12090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6364" cy="511731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4021293" y="1"/>
            <a:ext cx="3076364" cy="511731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r">
              <a:defRPr sz="1300"/>
            </a:lvl1pPr>
          </a:lstStyle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721107"/>
            <a:ext cx="3076364" cy="511731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4021293" y="9721107"/>
            <a:ext cx="3076364" cy="511731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r">
              <a:defRPr sz="1300"/>
            </a:lvl1pPr>
          </a:lstStyle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416206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4" cy="513508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1293" y="0"/>
            <a:ext cx="3076364" cy="513508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r">
              <a:defRPr sz="1300"/>
            </a:lvl1pPr>
          </a:lstStyle>
          <a:p>
            <a:fld id="{D6AF22A0-5D18-4938-9B46-BA30036CE8B6}" type="datetimeFigureOut">
              <a:rPr lang="zh-CN" altLang="en-US" smtClean="0"/>
              <a:t>2023/1/17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247775" y="1279525"/>
            <a:ext cx="4603750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491" tIns="47745" rIns="95491" bIns="47745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09930" y="4925409"/>
            <a:ext cx="5679440" cy="4029879"/>
          </a:xfrm>
          <a:prstGeom prst="rect">
            <a:avLst/>
          </a:prstGeom>
        </p:spPr>
        <p:txBody>
          <a:bodyPr vert="horz" lIns="95491" tIns="47745" rIns="95491" bIns="47745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108"/>
            <a:ext cx="3076364" cy="513507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1293" y="9721108"/>
            <a:ext cx="3076364" cy="513507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r">
              <a:defRPr sz="1300"/>
            </a:lvl1pPr>
          </a:lstStyle>
          <a:p>
            <a:fld id="{DF1E052A-2EBC-4B74-A357-7680FE8AB0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92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E052A-2EBC-4B74-A357-7680FE8AB0D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5268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E052A-2EBC-4B74-A357-7680FE8AB0D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850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7060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1659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184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2023/1/17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2288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2023/1/17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8265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2023/1/17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0902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2023/1/17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4487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2023/1/17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882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2023/1/17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416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7849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2023/1/17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756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4FCEB-3CEB-4F8F-903C-1FFE92E26B38}" type="datetimeFigureOut">
              <a:rPr lang="zh-CN" altLang="en-US" smtClean="0"/>
              <a:t>2023/1/17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957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4" name="文本框 43"/>
          <p:cNvSpPr txBox="1"/>
          <p:nvPr/>
        </p:nvSpPr>
        <p:spPr>
          <a:xfrm>
            <a:off x="1601781" y="4442670"/>
            <a:ext cx="59404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spcBef>
                <a:spcPct val="0"/>
              </a:spcBef>
              <a:defRPr sz="36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 sz="2800" dirty="0"/>
              <a:t>ＯＯＯＯＯＯ學校</a:t>
            </a:r>
            <a:endParaRPr lang="en-US" altLang="zh-TW" sz="2800" dirty="0"/>
          </a:p>
          <a:p>
            <a:r>
              <a:rPr lang="zh-TW" altLang="en-US" sz="2800" dirty="0"/>
              <a:t>ＯＯ系 ＯＯＯ主任</a:t>
            </a:r>
            <a:endParaRPr lang="en-US" altLang="zh-TW" sz="2800" dirty="0"/>
          </a:p>
        </p:txBody>
      </p:sp>
      <p:sp>
        <p:nvSpPr>
          <p:cNvPr id="47" name="文字方塊 46"/>
          <p:cNvSpPr txBox="1"/>
          <p:nvPr/>
        </p:nvSpPr>
        <p:spPr>
          <a:xfrm>
            <a:off x="605378" y="1435825"/>
            <a:ext cx="79581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altLang="zh-TW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111</a:t>
            </a:r>
            <a:r>
              <a:rPr lang="zh-TW" altLang="en-US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學年第一學期</a:t>
            </a:r>
            <a:endParaRPr lang="en-US" altLang="zh-TW" sz="3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zh-TW" altLang="en-US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長期照顧核心模組課程成果發表</a:t>
            </a:r>
            <a:endParaRPr lang="en-US" altLang="zh-TW" sz="3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zh-TW" altLang="en-US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暨長照教育在地實踐分享會</a:t>
            </a:r>
            <a:endParaRPr lang="en-US" altLang="zh-TW" sz="3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051987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/>
          <p:cNvGrpSpPr/>
          <p:nvPr/>
        </p:nvGrpSpPr>
        <p:grpSpPr>
          <a:xfrm>
            <a:off x="-2" y="492316"/>
            <a:ext cx="9144002" cy="1089739"/>
            <a:chOff x="-2" y="492316"/>
            <a:chExt cx="9144002" cy="1089739"/>
          </a:xfrm>
        </p:grpSpPr>
        <p:sp>
          <p:nvSpPr>
            <p:cNvPr id="5" name="矩形 4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一、現有課程模組與未來規劃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aphicFrame>
        <p:nvGraphicFramePr>
          <p:cNvPr id="9" name="內容版面配置區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5614822"/>
              </p:ext>
            </p:extLst>
          </p:nvPr>
        </p:nvGraphicFramePr>
        <p:xfrm>
          <a:off x="354330" y="1923802"/>
          <a:ext cx="8435340" cy="13867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44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8867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613155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現有學制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服務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督導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管理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總門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二技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16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5788"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16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向下箭號 10"/>
          <p:cNvSpPr/>
          <p:nvPr/>
        </p:nvSpPr>
        <p:spPr>
          <a:xfrm>
            <a:off x="354329" y="3450483"/>
            <a:ext cx="1140031" cy="546752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12" name="內容版面配置區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654252"/>
              </p:ext>
            </p:extLst>
          </p:nvPr>
        </p:nvGraphicFramePr>
        <p:xfrm>
          <a:off x="354329" y="4104403"/>
          <a:ext cx="8435340" cy="17575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44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8867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613155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未來學制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服務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督導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管理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總門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二技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二技在職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３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４</a:t>
                      </a:r>
                      <a:endParaRPr lang="en-US" altLang="zh-TW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７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788"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3" name="文字方塊 12"/>
          <p:cNvSpPr txBox="1"/>
          <p:nvPr/>
        </p:nvSpPr>
        <p:spPr>
          <a:xfrm>
            <a:off x="1494360" y="3450482"/>
            <a:ext cx="7295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※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經評估「二技在職」學制可加入課程試辦，且在職生反映有課程需求。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354329" y="6096996"/>
            <a:ext cx="8435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※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碩士端既有學分較少，目前在正在研擬如何符合核心模組課程</a:t>
            </a:r>
          </a:p>
        </p:txBody>
      </p:sp>
    </p:spTree>
    <p:extLst>
      <p:ext uri="{BB962C8B-B14F-4D97-AF65-F5344CB8AC3E}">
        <p14:creationId xmlns:p14="http://schemas.microsoft.com/office/powerpoint/2010/main" val="16417112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群組 13"/>
          <p:cNvGrpSpPr/>
          <p:nvPr/>
        </p:nvGrpSpPr>
        <p:grpSpPr>
          <a:xfrm>
            <a:off x="-14515" y="492315"/>
            <a:ext cx="9144002" cy="1089739"/>
            <a:chOff x="-2" y="492316"/>
            <a:chExt cx="9144002" cy="1089739"/>
          </a:xfrm>
        </p:grpSpPr>
        <p:sp>
          <p:nvSpPr>
            <p:cNvPr id="15" name="矩形 14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二、</a:t>
              </a:r>
              <a:r>
                <a:rPr lang="en-US" altLang="zh-TW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111-1</a:t>
              </a: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開設核心模組課程簡介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aphicFrame>
        <p:nvGraphicFramePr>
          <p:cNvPr id="2" name="內容版面配置區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5069849"/>
              </p:ext>
            </p:extLst>
          </p:nvPr>
        </p:nvGraphicFramePr>
        <p:xfrm>
          <a:off x="77151" y="1728235"/>
          <a:ext cx="8995503" cy="4876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54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15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0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55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55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180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課程名稱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學制年級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類型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基本照護實務實習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照顧服務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四技二年級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個案管理與照顧管理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  <a:endParaRPr lang="en-US" altLang="zh-TW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b="1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四技二年級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模組共通課程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3619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高齡健康照護學實習</a:t>
                      </a:r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Ⅰ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四技三年級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社區型實習</a:t>
                      </a:r>
                      <a:r>
                        <a:rPr lang="en-US" altLang="zh-TW" sz="1400" b="1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4/28~5/26</a:t>
                      </a:r>
                    </a:p>
                    <a:p>
                      <a:pPr algn="ctr"/>
                      <a:r>
                        <a:rPr lang="zh-TW" altLang="en-US" sz="1400" b="1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每周的二三共九天</a:t>
                      </a:r>
                      <a:r>
                        <a:rPr lang="en-US" altLang="zh-TW" sz="1400" b="1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72</a:t>
                      </a:r>
                      <a:r>
                        <a:rPr lang="zh-TW" altLang="en-US" sz="1400" b="1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專業與倫理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四技一年級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老人服務事業與福利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四技一年級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29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長期照護需求評估與運用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四技三年級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選修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非營利組織概論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四技二年級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110831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高齡照護就業選習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四技四年級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23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400" b="1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第三類實習</a:t>
                      </a:r>
                      <a:r>
                        <a:rPr lang="en-US" altLang="zh-TW" sz="1400" b="1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4/6~6/2</a:t>
                      </a:r>
                    </a:p>
                    <a:p>
                      <a:pPr marL="0" algn="ctr" defTabSz="914400" rtl="0" eaLnBrk="1" latinLnBrk="0" hangingPunct="1"/>
                      <a:r>
                        <a:rPr lang="zh-TW" altLang="en-US" sz="1400" b="1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每周一至五</a:t>
                      </a:r>
                      <a:r>
                        <a:rPr lang="en-US" altLang="zh-TW" sz="1400" b="1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324</a:t>
                      </a:r>
                      <a:r>
                        <a:rPr lang="zh-TW" altLang="en-US" sz="1400" b="1" kern="1200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小時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476992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長照政策與行銷概論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四技一年級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選修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0161284"/>
                  </a:ext>
                </a:extLst>
              </a:tr>
              <a:tr h="350550">
                <a:tc gridSpan="6"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111-1</a:t>
                      </a:r>
                      <a:r>
                        <a:rPr lang="zh-TW" altLang="en-US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共開設９門課修課人數共</a:t>
                      </a:r>
                      <a:r>
                        <a:rPr lang="en-US" altLang="zh-TW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259</a:t>
                      </a:r>
                      <a:r>
                        <a:rPr lang="zh-TW" altLang="en-US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r>
                        <a:rPr lang="zh-TW" altLang="en-US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（北護高照系提供）</a:t>
                      </a:r>
                      <a:endParaRPr lang="zh-TW" altLang="en-US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" name="矩形 8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69419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群組 10"/>
          <p:cNvGrpSpPr/>
          <p:nvPr/>
        </p:nvGrpSpPr>
        <p:grpSpPr>
          <a:xfrm>
            <a:off x="-14512" y="491771"/>
            <a:ext cx="9144002" cy="1089739"/>
            <a:chOff x="-2" y="492316"/>
            <a:chExt cx="9144002" cy="1089739"/>
          </a:xfrm>
        </p:grpSpPr>
        <p:sp>
          <p:nvSpPr>
            <p:cNvPr id="12" name="矩形 11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三、</a:t>
              </a:r>
              <a:r>
                <a:rPr lang="en-US" altLang="zh-TW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111-1</a:t>
              </a: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實習課程及實習機構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10" name="內容版面配置區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23854026"/>
              </p:ext>
            </p:extLst>
          </p:nvPr>
        </p:nvGraphicFramePr>
        <p:xfrm>
          <a:off x="236900" y="1728235"/>
          <a:ext cx="8670199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60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44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30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122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實習課程名稱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學制年級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類型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高齡健康照護學實習</a:t>
                      </a:r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Ⅰ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四技三年級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社區型實習</a:t>
                      </a:r>
                      <a:r>
                        <a:rPr lang="en-US" altLang="zh-TW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4/28~5/26</a:t>
                      </a:r>
                    </a:p>
                    <a:p>
                      <a:pPr algn="ctr"/>
                      <a:r>
                        <a:rPr lang="zh-TW" altLang="en-US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每周的二三共九天</a:t>
                      </a:r>
                      <a:r>
                        <a:rPr lang="en-US" altLang="zh-TW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72</a:t>
                      </a:r>
                      <a:r>
                        <a:rPr lang="zh-TW" altLang="en-US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14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2842044"/>
              </p:ext>
            </p:extLst>
          </p:nvPr>
        </p:nvGraphicFramePr>
        <p:xfrm>
          <a:off x="236898" y="3075574"/>
          <a:ext cx="8670199" cy="111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0828">
                  <a:extLst>
                    <a:ext uri="{9D8B030D-6E8A-4147-A177-3AD203B41FA5}">
                      <a16:colId xmlns:a16="http://schemas.microsoft.com/office/drawing/2014/main" val="3511402455"/>
                    </a:ext>
                  </a:extLst>
                </a:gridCol>
                <a:gridCol w="5290457">
                  <a:extLst>
                    <a:ext uri="{9D8B030D-6E8A-4147-A177-3AD203B41FA5}">
                      <a16:colId xmlns:a16="http://schemas.microsoft.com/office/drawing/2014/main" val="2245378526"/>
                    </a:ext>
                  </a:extLst>
                </a:gridCol>
                <a:gridCol w="2218914">
                  <a:extLst>
                    <a:ext uri="{9D8B030D-6E8A-4147-A177-3AD203B41FA5}">
                      <a16:colId xmlns:a16="http://schemas.microsoft.com/office/drawing/2014/main" val="28179477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機構類型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實習機構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備注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037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30324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居家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4020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1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/>
          <p:cNvGrpSpPr/>
          <p:nvPr/>
        </p:nvGrpSpPr>
        <p:grpSpPr>
          <a:xfrm>
            <a:off x="-14514" y="492939"/>
            <a:ext cx="9144002" cy="1089739"/>
            <a:chOff x="-2" y="492316"/>
            <a:chExt cx="9144002" cy="1089739"/>
          </a:xfrm>
        </p:grpSpPr>
        <p:sp>
          <p:nvSpPr>
            <p:cNvPr id="11" name="矩形 10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三、</a:t>
              </a:r>
              <a:r>
                <a:rPr lang="en-US" altLang="zh-TW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111-1</a:t>
              </a: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實習課程及實習機構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891193"/>
              </p:ext>
            </p:extLst>
          </p:nvPr>
        </p:nvGraphicFramePr>
        <p:xfrm>
          <a:off x="236900" y="3075574"/>
          <a:ext cx="8670199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0828">
                  <a:extLst>
                    <a:ext uri="{9D8B030D-6E8A-4147-A177-3AD203B41FA5}">
                      <a16:colId xmlns:a16="http://schemas.microsoft.com/office/drawing/2014/main" val="3511402455"/>
                    </a:ext>
                  </a:extLst>
                </a:gridCol>
                <a:gridCol w="5290457">
                  <a:extLst>
                    <a:ext uri="{9D8B030D-6E8A-4147-A177-3AD203B41FA5}">
                      <a16:colId xmlns:a16="http://schemas.microsoft.com/office/drawing/2014/main" val="2245378526"/>
                    </a:ext>
                  </a:extLst>
                </a:gridCol>
                <a:gridCol w="2218914">
                  <a:extLst>
                    <a:ext uri="{9D8B030D-6E8A-4147-A177-3AD203B41FA5}">
                      <a16:colId xmlns:a16="http://schemas.microsoft.com/office/drawing/2014/main" val="28179477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機構類型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實習機構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備注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037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30324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居家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4020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機構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帶薪實習</a:t>
                      </a:r>
                      <a:r>
                        <a:rPr lang="en-US" altLang="zh-TW" dirty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28K</a:t>
                      </a:r>
                      <a:endParaRPr lang="zh-TW" altLang="en-US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52461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其他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輔具、壽險</a:t>
                      </a:r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…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9122182"/>
                  </a:ext>
                </a:extLst>
              </a:tr>
            </a:tbl>
          </a:graphicData>
        </a:graphic>
      </p:graphicFrame>
      <p:graphicFrame>
        <p:nvGraphicFramePr>
          <p:cNvPr id="14" name="內容版面配置區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04431094"/>
              </p:ext>
            </p:extLst>
          </p:nvPr>
        </p:nvGraphicFramePr>
        <p:xfrm>
          <a:off x="236899" y="1728235"/>
          <a:ext cx="8670199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60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44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30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122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87099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實習課程名稱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學制年級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類型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</a:t>
                      </a:r>
                      <a:endParaRPr lang="en-US" altLang="zh-TW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高齡照護就業選習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四技四年級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23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第三類實習</a:t>
                      </a:r>
                      <a:r>
                        <a:rPr lang="en-US" altLang="zh-TW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4/6~6/2</a:t>
                      </a:r>
                    </a:p>
                    <a:p>
                      <a:pPr algn="ctr"/>
                      <a:r>
                        <a:rPr lang="zh-TW" altLang="en-US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每周一至五</a:t>
                      </a:r>
                      <a:r>
                        <a:rPr lang="en-US" altLang="zh-TW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324</a:t>
                      </a:r>
                      <a:r>
                        <a:rPr lang="zh-TW" altLang="en-US" sz="1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14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57341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1928126"/>
            <a:ext cx="7886700" cy="24406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　　本系辦理實習前說明會，給予學生實習前勉勵，「最後一哩」是最後階段實習，但對於學生來也是銜接職場的「第一哩」，期盼學生不再以實習生角度看職場，而是以正式員工身分看待未來的自己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</a:p>
          <a:p>
            <a:pPr marL="0" indent="0">
              <a:buNone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　　與會實習機構提供在薪實習，並吸引部分大四學生畢業即就業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</a:p>
          <a:p>
            <a:pPr marL="0" indent="0">
              <a:buNone/>
            </a:pPr>
            <a:endParaRPr lang="zh-TW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88208" y="6092222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↑實習前說明會實況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373349" y="6087662"/>
            <a:ext cx="3416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↑學生與機構簽約，畢業即就業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948977" y="4197226"/>
            <a:ext cx="2630502" cy="186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zh-TW" altLang="en-US" sz="11500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</a:p>
        </p:txBody>
      </p:sp>
      <p:sp>
        <p:nvSpPr>
          <p:cNvPr id="14" name="文字方塊 13"/>
          <p:cNvSpPr txBox="1"/>
          <p:nvPr/>
        </p:nvSpPr>
        <p:spPr>
          <a:xfrm>
            <a:off x="5542749" y="4197226"/>
            <a:ext cx="2630502" cy="186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zh-TW" altLang="en-US" sz="11500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</a:p>
        </p:txBody>
      </p:sp>
      <p:grpSp>
        <p:nvGrpSpPr>
          <p:cNvPr id="20" name="群組 19"/>
          <p:cNvGrpSpPr/>
          <p:nvPr/>
        </p:nvGrpSpPr>
        <p:grpSpPr>
          <a:xfrm>
            <a:off x="-9239" y="500090"/>
            <a:ext cx="9144002" cy="1089739"/>
            <a:chOff x="-2" y="492316"/>
            <a:chExt cx="9144002" cy="1089739"/>
          </a:xfrm>
        </p:grpSpPr>
        <p:sp>
          <p:nvSpPr>
            <p:cNvPr id="21" name="矩形 20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四、課程與活動成效</a:t>
              </a:r>
              <a:r>
                <a:rPr lang="en-US" altLang="zh-TW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(1/2)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96869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5010910" y="6046182"/>
            <a:ext cx="364715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↑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針對不同弱勢條件安排服務資源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28650" y="4184134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學生與社區老人互動↓</a:t>
            </a:r>
          </a:p>
        </p:txBody>
      </p:sp>
      <p:sp>
        <p:nvSpPr>
          <p:cNvPr id="13" name="內容版面配置區 2"/>
          <p:cNvSpPr>
            <a:spLocks noGrp="1"/>
          </p:cNvSpPr>
          <p:nvPr>
            <p:ph idx="1"/>
          </p:nvPr>
        </p:nvSpPr>
        <p:spPr>
          <a:xfrm>
            <a:off x="628650" y="1928126"/>
            <a:ext cx="7886700" cy="244067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　　本系執行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USR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「ＯＯＯ」計畫開設「社區健康促進與社會實踐」課程（對應照顧管理模組－社區資源整合與運用），教師對目標社區設計教案，引導學生思考，讓學生透過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PBL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流程，自行擬定方向，蒐集資料、團隊分工、帶領資源不足社區的老人出門參與社區活動，並針對不同弱勢條件安排服務資源並連結。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　　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628650" y="4553466"/>
            <a:ext cx="2630502" cy="186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zh-TW" altLang="en-US" sz="11500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</a:p>
        </p:txBody>
      </p:sp>
      <p:sp>
        <p:nvSpPr>
          <p:cNvPr id="15" name="文字方塊 14"/>
          <p:cNvSpPr txBox="1"/>
          <p:nvPr/>
        </p:nvSpPr>
        <p:spPr>
          <a:xfrm>
            <a:off x="5010910" y="4184134"/>
            <a:ext cx="2630502" cy="186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zh-TW" altLang="en-US" sz="11500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</a:p>
        </p:txBody>
      </p:sp>
      <p:grpSp>
        <p:nvGrpSpPr>
          <p:cNvPr id="16" name="群組 15"/>
          <p:cNvGrpSpPr/>
          <p:nvPr/>
        </p:nvGrpSpPr>
        <p:grpSpPr>
          <a:xfrm>
            <a:off x="-9239" y="500090"/>
            <a:ext cx="9144002" cy="1089739"/>
            <a:chOff x="-2" y="492316"/>
            <a:chExt cx="9144002" cy="1089739"/>
          </a:xfrm>
        </p:grpSpPr>
        <p:sp>
          <p:nvSpPr>
            <p:cNvPr id="17" name="矩形 16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四、課程與活動成效</a:t>
              </a:r>
              <a:r>
                <a:rPr lang="en-US" altLang="zh-TW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(2/2)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129240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2120185"/>
            <a:ext cx="7886700" cy="170367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經營管理模組至少須符合四門課，調整碩士端課程專題討論並深化非營利組織概論內容，讓一門課核心課程內容同時對準模組一及二。</a:t>
            </a:r>
          </a:p>
        </p:txBody>
      </p:sp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350879376"/>
              </p:ext>
            </p:extLst>
          </p:nvPr>
        </p:nvGraphicFramePr>
        <p:xfrm>
          <a:off x="866898" y="3823855"/>
          <a:ext cx="7410203" cy="2814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1" name="群組 10"/>
          <p:cNvGrpSpPr/>
          <p:nvPr/>
        </p:nvGrpSpPr>
        <p:grpSpPr>
          <a:xfrm>
            <a:off x="-14514" y="492316"/>
            <a:ext cx="9144002" cy="1089739"/>
            <a:chOff x="-2" y="492316"/>
            <a:chExt cx="9144002" cy="1089739"/>
          </a:xfrm>
        </p:grpSpPr>
        <p:sp>
          <p:nvSpPr>
            <p:cNvPr id="12" name="矩形 11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五、課程上之困難及因應對策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752774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2120185"/>
            <a:ext cx="7886700" cy="32333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本系課程模組共分為社工專業模組及長期照顧模組，社工專業模組為專技高考社工師規定知十五門課程及實習；長期照顧模組為長期照顧核心模組課程及本系搭配而成。並配合長照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2.0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政策走向逐年滾動式調整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</a:p>
        </p:txBody>
      </p:sp>
      <p:grpSp>
        <p:nvGrpSpPr>
          <p:cNvPr id="11" name="群組 10"/>
          <p:cNvGrpSpPr/>
          <p:nvPr/>
        </p:nvGrpSpPr>
        <p:grpSpPr>
          <a:xfrm>
            <a:off x="-14512" y="492316"/>
            <a:ext cx="9144002" cy="1089739"/>
            <a:chOff x="-2" y="492316"/>
            <a:chExt cx="9144002" cy="1089739"/>
          </a:xfrm>
        </p:grpSpPr>
        <p:sp>
          <p:nvSpPr>
            <p:cNvPr id="12" name="矩形 11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六、未來課程規劃及發展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49481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文本框 10"/>
          <p:cNvSpPr txBox="1"/>
          <p:nvPr/>
        </p:nvSpPr>
        <p:spPr>
          <a:xfrm>
            <a:off x="2846616" y="2550497"/>
            <a:ext cx="3450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敬請指教</a:t>
            </a:r>
            <a:endParaRPr lang="zh-CN" altLang="en-US" sz="6000" dirty="0">
              <a:solidFill>
                <a:srgbClr val="FF7C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6" name="Picture 2" descr="D:\森\北護\北護素材\A601_基本組合(一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0029" y="1109091"/>
            <a:ext cx="6343942" cy="1080000"/>
          </a:xfrm>
          <a:prstGeom prst="rect">
            <a:avLst/>
          </a:prstGeom>
          <a:noFill/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197" b="89899" l="3125" r="96165">
                        <a14:foregroundMark x1="42188" y1="45328" x2="43324" y2="46338"/>
                        <a14:foregroundMark x1="45384" y1="48990" x2="47443" y2="52399"/>
                        <a14:foregroundMark x1="49432" y1="56566" x2="49645" y2="57197"/>
                        <a14:foregroundMark x1="49787" y1="57576" x2="49787" y2="57576"/>
                        <a14:foregroundMark x1="70099" y1="60606" x2="75710" y2="71717"/>
                        <a14:foregroundMark x1="75284" y1="32323" x2="78125" y2="241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520" y="3566160"/>
            <a:ext cx="5852160" cy="3291840"/>
          </a:xfrm>
          <a:prstGeom prst="rect">
            <a:avLst/>
          </a:prstGeom>
        </p:spPr>
      </p:pic>
      <p:sp>
        <p:nvSpPr>
          <p:cNvPr id="77" name="矩形 76"/>
          <p:cNvSpPr/>
          <p:nvPr/>
        </p:nvSpPr>
        <p:spPr>
          <a:xfrm>
            <a:off x="0" y="2971605"/>
            <a:ext cx="2846616" cy="189081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8" name="矩形 77"/>
          <p:cNvSpPr/>
          <p:nvPr/>
        </p:nvSpPr>
        <p:spPr>
          <a:xfrm>
            <a:off x="6297384" y="2971606"/>
            <a:ext cx="2859316" cy="18908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9" name="矩形 78"/>
          <p:cNvSpPr/>
          <p:nvPr/>
        </p:nvSpPr>
        <p:spPr>
          <a:xfrm>
            <a:off x="0" y="3160686"/>
            <a:ext cx="2846616" cy="21751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4" name="矩形 83"/>
          <p:cNvSpPr/>
          <p:nvPr/>
        </p:nvSpPr>
        <p:spPr>
          <a:xfrm>
            <a:off x="6297383" y="3160686"/>
            <a:ext cx="2857196" cy="21751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5" name="矩形 84"/>
          <p:cNvSpPr/>
          <p:nvPr/>
        </p:nvSpPr>
        <p:spPr>
          <a:xfrm>
            <a:off x="1" y="2783646"/>
            <a:ext cx="2846616" cy="187959"/>
          </a:xfrm>
          <a:prstGeom prst="rect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6297383" y="2783646"/>
            <a:ext cx="2846616" cy="187959"/>
          </a:xfrm>
          <a:prstGeom prst="rect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429688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42146"/>
  <p:tag name="MH_LIBRARY" val="GRAPHIC"/>
</p:tagLst>
</file>

<file path=ppt/theme/theme1.xml><?xml version="1.0" encoding="utf-8"?>
<a:theme xmlns:a="http://schemas.openxmlformats.org/drawingml/2006/main" name="Office 主题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4642</TotalTime>
  <Words>858</Words>
  <Application>Microsoft Office PowerPoint</Application>
  <PresentationFormat>如螢幕大小 (4:3)</PresentationFormat>
  <Paragraphs>205</Paragraphs>
  <Slides>10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20" baseType="lpstr">
      <vt:lpstr>Arial</vt:lpstr>
      <vt:lpstr>SimSun</vt:lpstr>
      <vt:lpstr>Calibri</vt:lpstr>
      <vt:lpstr>Times New Roman</vt:lpstr>
      <vt:lpstr>Microsoft YaHei</vt:lpstr>
      <vt:lpstr>Calibri Light</vt:lpstr>
      <vt:lpstr>標楷體</vt:lpstr>
      <vt:lpstr>新細明體</vt:lpstr>
      <vt:lpstr>微軟正黑體</vt:lpstr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China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國立臺北護理健康大學</dc:title>
  <dc:creator>教學卓越中心</dc:creator>
  <cp:lastModifiedBy>李秋嬋</cp:lastModifiedBy>
  <cp:revision>153</cp:revision>
  <cp:lastPrinted>2020-06-03T06:41:10Z</cp:lastPrinted>
  <dcterms:created xsi:type="dcterms:W3CDTF">2015-08-12T02:19:42Z</dcterms:created>
  <dcterms:modified xsi:type="dcterms:W3CDTF">2023-01-17T01:27:34Z</dcterms:modified>
</cp:coreProperties>
</file>